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2.xml" ContentType="application/vnd.openxmlformats-officedocument.theme+xml"/>
  <Override PartName="/ppt/slideLayouts/slideLayout29.xml" ContentType="application/vnd.openxmlformats-officedocument.presentationml.slideLayout+xml"/>
  <Override PartName="/ppt/theme/theme13.xml" ContentType="application/vnd.openxmlformats-officedocument.theme+xml"/>
  <Override PartName="/ppt/slideLayouts/slideLayout30.xml" ContentType="application/vnd.openxmlformats-officedocument.presentationml.slideLayout+xml"/>
  <Override PartName="/ppt/theme/theme14.xml" ContentType="application/vnd.openxmlformats-officedocument.theme+xml"/>
  <Override PartName="/ppt/slideLayouts/slideLayout3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66" r:id="rId2"/>
    <p:sldMasterId id="2147483668" r:id="rId3"/>
    <p:sldMasterId id="2147483670" r:id="rId4"/>
    <p:sldMasterId id="2147483674" r:id="rId5"/>
    <p:sldMasterId id="2147483676" r:id="rId6"/>
    <p:sldMasterId id="2147483680" r:id="rId7"/>
    <p:sldMasterId id="2147483684" r:id="rId8"/>
    <p:sldMasterId id="2147483688" r:id="rId9"/>
    <p:sldMasterId id="2147483692" r:id="rId10"/>
    <p:sldMasterId id="2147483694" r:id="rId11"/>
    <p:sldMasterId id="2147483698" r:id="rId12"/>
    <p:sldMasterId id="2147483704" r:id="rId13"/>
    <p:sldMasterId id="2147483706" r:id="rId14"/>
    <p:sldMasterId id="2147483711" r:id="rId15"/>
  </p:sldMasterIdLst>
  <p:notesMasterIdLst>
    <p:notesMasterId r:id="rId29"/>
  </p:notesMasterIdLst>
  <p:handoutMasterIdLst>
    <p:handoutMasterId r:id="rId30"/>
  </p:handoutMasterIdLst>
  <p:sldIdLst>
    <p:sldId id="573" r:id="rId16"/>
    <p:sldId id="574" r:id="rId17"/>
    <p:sldId id="714" r:id="rId18"/>
    <p:sldId id="263" r:id="rId19"/>
    <p:sldId id="696" r:id="rId20"/>
    <p:sldId id="323" r:id="rId21"/>
    <p:sldId id="654" r:id="rId22"/>
    <p:sldId id="662" r:id="rId23"/>
    <p:sldId id="715" r:id="rId24"/>
    <p:sldId id="716" r:id="rId25"/>
    <p:sldId id="717" r:id="rId26"/>
    <p:sldId id="718" r:id="rId27"/>
    <p:sldId id="280" r:id="rId28"/>
  </p:sldIdLst>
  <p:sldSz cx="9144000" cy="6858000" type="screen4x3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541"/>
    <a:srgbClr val="A3D8DE"/>
    <a:srgbClr val="006699"/>
    <a:srgbClr val="003366"/>
    <a:srgbClr val="C6E6E8"/>
    <a:srgbClr val="3399CC"/>
    <a:srgbClr val="629DD1"/>
    <a:srgbClr val="3F9DD1"/>
    <a:srgbClr val="A6A6A6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5075" autoAdjust="0"/>
  </p:normalViewPr>
  <p:slideViewPr>
    <p:cSldViewPr showGuides="1">
      <p:cViewPr>
        <p:scale>
          <a:sx n="80" d="100"/>
          <a:sy n="80" d="100"/>
        </p:scale>
        <p:origin x="-1378" y="-4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-2196" y="-108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EB509A-4854-4308-A666-935C36F3744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E875496-FBCB-47E4-9036-F88B0B17E68B}">
      <dgm:prSet phldrT="[Text]" custT="1"/>
      <dgm:spPr>
        <a:solidFill>
          <a:srgbClr val="A3D8DE"/>
        </a:solidFill>
        <a:ln>
          <a:solidFill>
            <a:srgbClr val="A3D8DE"/>
          </a:solidFill>
        </a:ln>
      </dgm:spPr>
      <dgm:t>
        <a:bodyPr vert="horz"/>
        <a:lstStyle/>
        <a:p>
          <a:r>
            <a:rPr lang="de-DE" sz="1600" dirty="0" smtClean="0">
              <a:solidFill>
                <a:schemeClr val="tx1"/>
              </a:solidFill>
            </a:rPr>
            <a:t>Landesförderung</a:t>
          </a:r>
          <a:endParaRPr lang="de-DE" sz="1600" dirty="0">
            <a:solidFill>
              <a:schemeClr val="tx1"/>
            </a:solidFill>
          </a:endParaRPr>
        </a:p>
      </dgm:t>
    </dgm:pt>
    <dgm:pt modelId="{95717C73-7B1A-43A9-9F1E-6790A561E2A5}" type="parTrans" cxnId="{9B7A70C2-7E85-4DB7-AAFF-8F17BA33FED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34CF269-063A-4C9A-B2EB-5EDD5D3A7EB8}" type="sibTrans" cxnId="{9B7A70C2-7E85-4DB7-AAFF-8F17BA33FED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40F49EC-5AA6-44EC-B21A-AFE7E75DD2E1}">
      <dgm:prSet phldrT="[Text]" custT="1"/>
      <dgm:spPr>
        <a:solidFill>
          <a:srgbClr val="3399CC"/>
        </a:solidFill>
      </dgm:spPr>
      <dgm:t>
        <a:bodyPr/>
        <a:lstStyle/>
        <a:p>
          <a:r>
            <a:rPr lang="de-DE" sz="1400" dirty="0" smtClean="0">
              <a:solidFill>
                <a:schemeClr val="tx1"/>
              </a:solidFill>
            </a:rPr>
            <a:t>Umsetzung </a:t>
          </a:r>
        </a:p>
        <a:p>
          <a:r>
            <a:rPr lang="de-DE" sz="1400" dirty="0" smtClean="0">
              <a:solidFill>
                <a:schemeClr val="tx1"/>
              </a:solidFill>
            </a:rPr>
            <a:t>Landesförderungsauftrag</a:t>
          </a:r>
          <a:endParaRPr lang="de-DE" sz="1400" dirty="0">
            <a:solidFill>
              <a:schemeClr val="tx1"/>
            </a:solidFill>
          </a:endParaRPr>
        </a:p>
      </dgm:t>
    </dgm:pt>
    <dgm:pt modelId="{88D1400F-E79B-4E89-ADEF-C27FA48A06E4}" type="parTrans" cxnId="{2427EA19-3365-4ADE-81EB-5B13FD819ED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CE03351-A8A0-4F61-AB14-3D7BFBD354AA}" type="sibTrans" cxnId="{2427EA19-3365-4ADE-81EB-5B13FD819EDF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40C9C76-4001-4609-9C3A-3FDBD82E10BF}">
      <dgm:prSet custT="1"/>
      <dgm:spPr>
        <a:solidFill>
          <a:srgbClr val="C5D541"/>
        </a:solidFill>
      </dgm:spPr>
      <dgm:t>
        <a:bodyPr/>
        <a:lstStyle/>
        <a:p>
          <a:r>
            <a:rPr lang="de-DE" sz="1600" dirty="0" smtClean="0">
              <a:solidFill>
                <a:schemeClr val="tx1"/>
              </a:solidFill>
            </a:rPr>
            <a:t>Kunden/ Partner</a:t>
          </a:r>
          <a:endParaRPr lang="de-DE" sz="1600" dirty="0">
            <a:solidFill>
              <a:schemeClr val="tx1"/>
            </a:solidFill>
          </a:endParaRPr>
        </a:p>
      </dgm:t>
    </dgm:pt>
    <dgm:pt modelId="{E91738AC-8CA1-4FDD-8EB4-C1E9CFD82F9A}" type="parTrans" cxnId="{0B378967-1D83-4D70-B8DE-BAB1589D4FA2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FCC0D4D-EC58-4D68-90FC-B0936DEC5B14}" type="sibTrans" cxnId="{0B378967-1D83-4D70-B8DE-BAB1589D4FA2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499AA97-7046-421C-B997-3025296088DB}" type="pres">
      <dgm:prSet presAssocID="{EAEB509A-4854-4308-A666-935C36F37443}" presName="Name0" presStyleCnt="0">
        <dgm:presLayoutVars>
          <dgm:dir/>
          <dgm:animLvl val="lvl"/>
          <dgm:resizeHandles val="exact"/>
        </dgm:presLayoutVars>
      </dgm:prSet>
      <dgm:spPr/>
    </dgm:pt>
    <dgm:pt modelId="{5D40A6E6-8F92-4CB2-8A0B-528273FD8052}" type="pres">
      <dgm:prSet presAssocID="{CE875496-FBCB-47E4-9036-F88B0B17E68B}" presName="parTxOnly" presStyleLbl="node1" presStyleIdx="0" presStyleCnt="3" custAng="0" custScaleY="75359" custLinFactNeighborX="11805" custLinFactNeighborY="6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4103E5-59F8-45B4-A79A-DF31EF8529D2}" type="pres">
      <dgm:prSet presAssocID="{234CF269-063A-4C9A-B2EB-5EDD5D3A7EB8}" presName="parTxOnlySpace" presStyleCnt="0"/>
      <dgm:spPr/>
    </dgm:pt>
    <dgm:pt modelId="{26D11B8D-1CAA-4B56-A8DE-520D272D4C15}" type="pres">
      <dgm:prSet presAssocID="{C40F49EC-5AA6-44EC-B21A-AFE7E75DD2E1}" presName="parTxOnly" presStyleLbl="node1" presStyleIdx="1" presStyleCnt="3" custAng="0" custScaleY="80181" custLinFactNeighborX="106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F54DF0E-C9CF-4DDD-9FC2-3856FB70D551}" type="pres">
      <dgm:prSet presAssocID="{ECE03351-A8A0-4F61-AB14-3D7BFBD354AA}" presName="parTxOnlySpace" presStyleCnt="0"/>
      <dgm:spPr/>
    </dgm:pt>
    <dgm:pt modelId="{3D0A62D7-4917-41C5-A23D-7FDCE59C93EA}" type="pres">
      <dgm:prSet presAssocID="{740C9C76-4001-4609-9C3A-3FDBD82E10BF}" presName="parTxOnly" presStyleLbl="node1" presStyleIdx="2" presStyleCnt="3" custAng="0" custScaleY="80181" custLinFactNeighborY="61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59C8860-CB77-45F5-8876-5D645FF7F805}" type="presOf" srcId="{CE875496-FBCB-47E4-9036-F88B0B17E68B}" destId="{5D40A6E6-8F92-4CB2-8A0B-528273FD8052}" srcOrd="0" destOrd="0" presId="urn:microsoft.com/office/officeart/2005/8/layout/chevron1"/>
    <dgm:cxn modelId="{FCDEEA28-65E2-4B95-AB90-060DD6A58384}" type="presOf" srcId="{740C9C76-4001-4609-9C3A-3FDBD82E10BF}" destId="{3D0A62D7-4917-41C5-A23D-7FDCE59C93EA}" srcOrd="0" destOrd="0" presId="urn:microsoft.com/office/officeart/2005/8/layout/chevron1"/>
    <dgm:cxn modelId="{800E6F1E-90F6-4029-B58F-3B2D3C999F38}" type="presOf" srcId="{C40F49EC-5AA6-44EC-B21A-AFE7E75DD2E1}" destId="{26D11B8D-1CAA-4B56-A8DE-520D272D4C15}" srcOrd="0" destOrd="0" presId="urn:microsoft.com/office/officeart/2005/8/layout/chevron1"/>
    <dgm:cxn modelId="{9B7A70C2-7E85-4DB7-AAFF-8F17BA33FEDE}" srcId="{EAEB509A-4854-4308-A666-935C36F37443}" destId="{CE875496-FBCB-47E4-9036-F88B0B17E68B}" srcOrd="0" destOrd="0" parTransId="{95717C73-7B1A-43A9-9F1E-6790A561E2A5}" sibTransId="{234CF269-063A-4C9A-B2EB-5EDD5D3A7EB8}"/>
    <dgm:cxn modelId="{870D0B99-8419-4AB5-AFA3-644DEC55FF2A}" type="presOf" srcId="{EAEB509A-4854-4308-A666-935C36F37443}" destId="{4499AA97-7046-421C-B997-3025296088DB}" srcOrd="0" destOrd="0" presId="urn:microsoft.com/office/officeart/2005/8/layout/chevron1"/>
    <dgm:cxn modelId="{0B378967-1D83-4D70-B8DE-BAB1589D4FA2}" srcId="{EAEB509A-4854-4308-A666-935C36F37443}" destId="{740C9C76-4001-4609-9C3A-3FDBD82E10BF}" srcOrd="2" destOrd="0" parTransId="{E91738AC-8CA1-4FDD-8EB4-C1E9CFD82F9A}" sibTransId="{EFCC0D4D-EC58-4D68-90FC-B0936DEC5B14}"/>
    <dgm:cxn modelId="{2427EA19-3365-4ADE-81EB-5B13FD819EDF}" srcId="{EAEB509A-4854-4308-A666-935C36F37443}" destId="{C40F49EC-5AA6-44EC-B21A-AFE7E75DD2E1}" srcOrd="1" destOrd="0" parTransId="{88D1400F-E79B-4E89-ADEF-C27FA48A06E4}" sibTransId="{ECE03351-A8A0-4F61-AB14-3D7BFBD354AA}"/>
    <dgm:cxn modelId="{5202C7B4-7485-41B2-B550-9D4EDE960FE3}" type="presParOf" srcId="{4499AA97-7046-421C-B997-3025296088DB}" destId="{5D40A6E6-8F92-4CB2-8A0B-528273FD8052}" srcOrd="0" destOrd="0" presId="urn:microsoft.com/office/officeart/2005/8/layout/chevron1"/>
    <dgm:cxn modelId="{62EB8045-2834-4451-A05E-B0B6DF7BD83B}" type="presParOf" srcId="{4499AA97-7046-421C-B997-3025296088DB}" destId="{FF4103E5-59F8-45B4-A79A-DF31EF8529D2}" srcOrd="1" destOrd="0" presId="urn:microsoft.com/office/officeart/2005/8/layout/chevron1"/>
    <dgm:cxn modelId="{39EF6BCB-5FBE-4EA9-B1A2-753D930FC703}" type="presParOf" srcId="{4499AA97-7046-421C-B997-3025296088DB}" destId="{26D11B8D-1CAA-4B56-A8DE-520D272D4C15}" srcOrd="2" destOrd="0" presId="urn:microsoft.com/office/officeart/2005/8/layout/chevron1"/>
    <dgm:cxn modelId="{5472B817-899E-4C0F-9DC9-EA47C38A4222}" type="presParOf" srcId="{4499AA97-7046-421C-B997-3025296088DB}" destId="{6F54DF0E-C9CF-4DDD-9FC2-3856FB70D551}" srcOrd="3" destOrd="0" presId="urn:microsoft.com/office/officeart/2005/8/layout/chevron1"/>
    <dgm:cxn modelId="{E647F9F2-8B8F-4BA3-9D14-61236E413866}" type="presParOf" srcId="{4499AA97-7046-421C-B997-3025296088DB}" destId="{3D0A62D7-4917-41C5-A23D-7FDCE59C93E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0A6E6-8F92-4CB2-8A0B-528273FD8052}">
      <dsp:nvSpPr>
        <dsp:cNvPr id="0" name=""/>
        <dsp:cNvSpPr/>
      </dsp:nvSpPr>
      <dsp:spPr>
        <a:xfrm>
          <a:off x="38632" y="0"/>
          <a:ext cx="3059843" cy="678269"/>
        </a:xfrm>
        <a:prstGeom prst="chevron">
          <a:avLst/>
        </a:prstGeom>
        <a:solidFill>
          <a:srgbClr val="A3D8DE"/>
        </a:solidFill>
        <a:ln w="25400" cap="flat" cmpd="sng" algn="ctr">
          <a:solidFill>
            <a:srgbClr val="A3D8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Landesförderung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377767" y="0"/>
        <a:ext cx="2381574" cy="678269"/>
      </dsp:txXfrm>
    </dsp:sp>
    <dsp:sp modelId="{26D11B8D-1CAA-4B56-A8DE-520D272D4C15}">
      <dsp:nvSpPr>
        <dsp:cNvPr id="0" name=""/>
        <dsp:cNvSpPr/>
      </dsp:nvSpPr>
      <dsp:spPr>
        <a:xfrm>
          <a:off x="2789037" y="-21700"/>
          <a:ext cx="3059843" cy="721669"/>
        </a:xfrm>
        <a:prstGeom prst="chevron">
          <a:avLst/>
        </a:prstGeom>
        <a:solidFill>
          <a:srgbClr val="3399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Umsetzung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>
              <a:solidFill>
                <a:schemeClr val="tx1"/>
              </a:solidFill>
            </a:rPr>
            <a:t>Landesförderungsauftrag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3149872" y="-21700"/>
        <a:ext cx="2338174" cy="721669"/>
      </dsp:txXfrm>
    </dsp:sp>
    <dsp:sp modelId="{3D0A62D7-4917-41C5-A23D-7FDCE59C93EA}">
      <dsp:nvSpPr>
        <dsp:cNvPr id="0" name=""/>
        <dsp:cNvSpPr/>
      </dsp:nvSpPr>
      <dsp:spPr>
        <a:xfrm>
          <a:off x="5510229" y="-21700"/>
          <a:ext cx="3059843" cy="721669"/>
        </a:xfrm>
        <a:prstGeom prst="chevron">
          <a:avLst/>
        </a:prstGeom>
        <a:solidFill>
          <a:srgbClr val="C5D54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>
              <a:solidFill>
                <a:schemeClr val="tx1"/>
              </a:solidFill>
            </a:rPr>
            <a:t>Kunden/ Partner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5871064" y="-21700"/>
        <a:ext cx="2338174" cy="721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8D1E-6EDD-4F0B-AECE-3809C026952D}" type="datetimeFigureOut">
              <a:rPr lang="de-DE" smtClean="0"/>
              <a:t>23.08.2018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26312-3FC5-45AD-A142-1950A83A5B2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610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30A0-3737-42C4-B4AB-950B79B28F6B}" type="datetimeFigureOut">
              <a:rPr lang="de-DE" smtClean="0"/>
              <a:t>23.08.2018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3AD3D-0698-4F6A-9298-3B5C94C8B8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72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7"/>
          <p:cNvSpPr txBox="1">
            <a:spLocks noGrp="1" noChangeArrowheads="1"/>
          </p:cNvSpPr>
          <p:nvPr/>
        </p:nvSpPr>
        <p:spPr bwMode="auto">
          <a:xfrm>
            <a:off x="3883853" y="9428165"/>
            <a:ext cx="297254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 anchor="b"/>
          <a:lstStyle>
            <a:lvl1pPr defTabSz="958850">
              <a:defRPr>
                <a:solidFill>
                  <a:schemeClr val="tx1"/>
                </a:solidFill>
                <a:latin typeface="Arial" charset="0"/>
              </a:defRPr>
            </a:lvl1pPr>
            <a:lvl2pPr marL="779463" indent="-300038" defTabSz="958850">
              <a:defRPr>
                <a:solidFill>
                  <a:schemeClr val="tx1"/>
                </a:solidFill>
                <a:latin typeface="Arial" charset="0"/>
              </a:defRPr>
            </a:lvl2pPr>
            <a:lvl3pPr marL="1198563" indent="-239713" defTabSz="958850">
              <a:defRPr>
                <a:solidFill>
                  <a:schemeClr val="tx1"/>
                </a:solidFill>
                <a:latin typeface="Arial" charset="0"/>
              </a:defRPr>
            </a:lvl3pPr>
            <a:lvl4pPr marL="1679575" indent="-239713" defTabSz="958850">
              <a:defRPr>
                <a:solidFill>
                  <a:schemeClr val="tx1"/>
                </a:solidFill>
                <a:latin typeface="Arial" charset="0"/>
              </a:defRPr>
            </a:lvl4pPr>
            <a:lvl5pPr marL="2159000" indent="-239713" defTabSz="958850">
              <a:defRPr>
                <a:solidFill>
                  <a:schemeClr val="tx1"/>
                </a:solidFill>
                <a:latin typeface="Arial" charset="0"/>
              </a:defRPr>
            </a:lvl5pPr>
            <a:lvl6pPr marL="26162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34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06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78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0FFBEFB-36BE-4417-BE7E-470916399B6F}" type="slidenum">
              <a:rPr lang="de-DE" sz="12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3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938" tIns="47967" rIns="95938" bIns="47967"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 heißt: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förderpolitische Ziele der Landesregierung definieren die Aufgaben der IB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Produkt- und Dienstleistungsportfolio wird auf die in der Koalitionsvereinbarung beschriebenen Zukunftsthemen des Landes ausgerichtet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Produktentwicklung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enger Abstimmung z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wischen dem jeweiligen Fachministerium und der IB –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nterstützung sowohl konzeptionell als auch in der praktischen Umsetzung (z.B. Anpassung GRW-Landesregelungen,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Förderprogramm zur Flüchtlingsunterbringung)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ückläufiger EU- bzw. sonstigen öffentlichen Fördermitteln bedarf einer entsprechenden Gestaltung der Finanzierungs- und Förderprodukte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Ziel: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weitest gehende Entlastung des Landeshaushaltes (z.B.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revolvierende Darlehensfonds)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privaten und öffentlichen Investoren unkomplizierten Zugang zu den Finanzierungs- und Förderinstrumenten zu verschaffen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weitere Konzentration von Förderprogrammen in der IB (z.B.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Aufbauhilfe Hochwasser)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IB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fungiert als zwischengeschaltete Stelle, ist damit eine von 10 Stellen im Land -&gt; diese Aufgabenkonzentration ermöglicht eine weitestgehend einheitliche, flächendeckende Förderpraxis im Land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Wunsch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Landes nach einer stärkeren Vernetzung mit Europa -&gt; IB eröffnet 2014 IB-Repräsentanz in Brüssel, dies ermöglicht 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kurze Wege zu Ansprechpartnern und Informationen über Entwicklungen und Förderthemen der EU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wissenschaftliche Begleitung des Landes Sachsen-Anhalt – Ziel: Verbesserung der Grundlagen von Steuerungsentscheidungen des Landes – Erhebung &amp; Auswertung statistischer Daten, um insbesondere Wirkungszusammenhänge und Ergebnisse des Einsatzes öffentlicher Mittel durch das Land besser analysieren zu können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Vergabe von IB-Stipendien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Förderung der Studierenden an den Hochschulen Sachsen-Anhalts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Thema Fachkräftemangel)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</a:t>
            </a:r>
            <a:r>
              <a:rPr lang="de-DE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engagiert sich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der Erarbeitung des Sportstättenentwicklungskonzepts des Landes, bringt Erfahrungen Sportförderung ein</a:t>
            </a:r>
            <a:endParaRPr lang="de-DE" sz="1200" dirty="0" smtClean="0">
              <a:effectLst/>
              <a:latin typeface="+mn-l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Übernahme der Betreuung der Landesbürgschaften 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warum?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geplant: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Übernahme SALEG-Anteile Land und NORD/LB –Ziel: Verwirklichung des integrierten Förderansatzes der IB als Ansprechpartner für alle immobilienpolitische Förderbereiche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Gründung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einer „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Entwicklungsagentur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der IB“ – Ziel: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zentrale, landesweit agierende Anlaufstelle zur Beratung der Kommunen, der Koordinierung der Beteiligten (Netzwerkbildung) und auch Projektsteuerung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>
              <a:spcBef>
                <a:spcPct val="0"/>
              </a:spcBef>
            </a:pPr>
            <a:endParaRPr lang="de-DE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680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 txBox="1">
            <a:spLocks noGrp="1" noChangeArrowheads="1"/>
          </p:cNvSpPr>
          <p:nvPr/>
        </p:nvSpPr>
        <p:spPr bwMode="auto">
          <a:xfrm>
            <a:off x="3883856" y="9428169"/>
            <a:ext cx="297254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8" tIns="47968" rIns="95938" bIns="47968" anchor="b"/>
          <a:lstStyle>
            <a:lvl1pPr defTabSz="1006475">
              <a:defRPr>
                <a:solidFill>
                  <a:schemeClr val="tx1"/>
                </a:solidFill>
                <a:latin typeface="Arial" charset="0"/>
              </a:defRPr>
            </a:lvl1pPr>
            <a:lvl2pPr marL="779463" indent="-300038" defTabSz="1006475">
              <a:defRPr>
                <a:solidFill>
                  <a:schemeClr val="tx1"/>
                </a:solidFill>
                <a:latin typeface="Arial" charset="0"/>
              </a:defRPr>
            </a:lvl2pPr>
            <a:lvl3pPr marL="1198563" indent="-239713" defTabSz="1006475">
              <a:defRPr>
                <a:solidFill>
                  <a:schemeClr val="tx1"/>
                </a:solidFill>
                <a:latin typeface="Arial" charset="0"/>
              </a:defRPr>
            </a:lvl3pPr>
            <a:lvl4pPr marL="1679575" indent="-239713" defTabSz="1006475">
              <a:defRPr>
                <a:solidFill>
                  <a:schemeClr val="tx1"/>
                </a:solidFill>
                <a:latin typeface="Arial" charset="0"/>
              </a:defRPr>
            </a:lvl4pPr>
            <a:lvl5pPr marL="2159000" indent="-239713" defTabSz="1006475">
              <a:defRPr>
                <a:solidFill>
                  <a:schemeClr val="tx1"/>
                </a:solidFill>
                <a:latin typeface="Arial" charset="0"/>
              </a:defRPr>
            </a:lvl5pPr>
            <a:lvl6pPr marL="2616200" indent="-239713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3400" indent="-239713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0600" indent="-239713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7800" indent="-239713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89F3503-1EB3-4745-BE77-CE95C374FCE5}" type="slidenum">
              <a:rPr lang="de-DE" sz="1300">
                <a:solidFill>
                  <a:srgbClr val="000000"/>
                </a:solidFill>
                <a:cs typeface="Arial" charset="0"/>
              </a:rPr>
              <a:pPr algn="r"/>
              <a:t>11</a:t>
            </a:fld>
            <a:endParaRPr lang="de-DE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938" tIns="47968" rIns="95938" bIns="47968"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 txBox="1">
            <a:spLocks noGrp="1" noChangeArrowheads="1"/>
          </p:cNvSpPr>
          <p:nvPr/>
        </p:nvSpPr>
        <p:spPr bwMode="auto">
          <a:xfrm>
            <a:off x="3883856" y="9428169"/>
            <a:ext cx="297254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8" tIns="47968" rIns="95938" bIns="47968" anchor="b"/>
          <a:lstStyle>
            <a:lvl1pPr defTabSz="1006475">
              <a:defRPr>
                <a:solidFill>
                  <a:schemeClr val="tx1"/>
                </a:solidFill>
                <a:latin typeface="Arial" charset="0"/>
              </a:defRPr>
            </a:lvl1pPr>
            <a:lvl2pPr marL="779463" indent="-300038" defTabSz="1006475">
              <a:defRPr>
                <a:solidFill>
                  <a:schemeClr val="tx1"/>
                </a:solidFill>
                <a:latin typeface="Arial" charset="0"/>
              </a:defRPr>
            </a:lvl2pPr>
            <a:lvl3pPr marL="1198563" indent="-239713" defTabSz="1006475">
              <a:defRPr>
                <a:solidFill>
                  <a:schemeClr val="tx1"/>
                </a:solidFill>
                <a:latin typeface="Arial" charset="0"/>
              </a:defRPr>
            </a:lvl3pPr>
            <a:lvl4pPr marL="1679575" indent="-239713" defTabSz="1006475">
              <a:defRPr>
                <a:solidFill>
                  <a:schemeClr val="tx1"/>
                </a:solidFill>
                <a:latin typeface="Arial" charset="0"/>
              </a:defRPr>
            </a:lvl4pPr>
            <a:lvl5pPr marL="2159000" indent="-239713" defTabSz="1006475">
              <a:defRPr>
                <a:solidFill>
                  <a:schemeClr val="tx1"/>
                </a:solidFill>
                <a:latin typeface="Arial" charset="0"/>
              </a:defRPr>
            </a:lvl5pPr>
            <a:lvl6pPr marL="2616200" indent="-239713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3400" indent="-239713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0600" indent="-239713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7800" indent="-239713" defTabSz="1006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989F3503-1EB3-4745-BE77-CE95C374FCE5}" type="slidenum">
              <a:rPr lang="de-DE" sz="1300">
                <a:solidFill>
                  <a:srgbClr val="000000"/>
                </a:solidFill>
                <a:cs typeface="Arial" charset="0"/>
              </a:rPr>
              <a:pPr algn="r"/>
              <a:t>12</a:t>
            </a:fld>
            <a:endParaRPr lang="de-DE" sz="13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938" tIns="47968" rIns="95938" bIns="47968"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7"/>
          <p:cNvSpPr txBox="1">
            <a:spLocks noGrp="1" noChangeArrowheads="1"/>
          </p:cNvSpPr>
          <p:nvPr/>
        </p:nvSpPr>
        <p:spPr bwMode="auto">
          <a:xfrm>
            <a:off x="3883854" y="9428166"/>
            <a:ext cx="297254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 anchor="b"/>
          <a:lstStyle>
            <a:lvl1pPr defTabSz="958850">
              <a:defRPr>
                <a:solidFill>
                  <a:schemeClr val="tx1"/>
                </a:solidFill>
                <a:latin typeface="Arial" charset="0"/>
              </a:defRPr>
            </a:lvl1pPr>
            <a:lvl2pPr marL="779463" indent="-300038" defTabSz="958850">
              <a:defRPr>
                <a:solidFill>
                  <a:schemeClr val="tx1"/>
                </a:solidFill>
                <a:latin typeface="Arial" charset="0"/>
              </a:defRPr>
            </a:lvl2pPr>
            <a:lvl3pPr marL="1198563" indent="-239713" defTabSz="958850">
              <a:defRPr>
                <a:solidFill>
                  <a:schemeClr val="tx1"/>
                </a:solidFill>
                <a:latin typeface="Arial" charset="0"/>
              </a:defRPr>
            </a:lvl3pPr>
            <a:lvl4pPr marL="1679575" indent="-239713" defTabSz="958850">
              <a:defRPr>
                <a:solidFill>
                  <a:schemeClr val="tx1"/>
                </a:solidFill>
                <a:latin typeface="Arial" charset="0"/>
              </a:defRPr>
            </a:lvl4pPr>
            <a:lvl5pPr marL="2159000" indent="-239713" defTabSz="958850">
              <a:defRPr>
                <a:solidFill>
                  <a:schemeClr val="tx1"/>
                </a:solidFill>
                <a:latin typeface="Arial" charset="0"/>
              </a:defRPr>
            </a:lvl5pPr>
            <a:lvl6pPr marL="26162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34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06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78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0FFBEFB-36BE-4417-BE7E-470916399B6F}" type="slidenum">
              <a:rPr lang="de-DE" sz="12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63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5938" tIns="47967" rIns="95938" bIns="47967"/>
          <a:lstStyle/>
          <a:p>
            <a:pPr>
              <a:spcBef>
                <a:spcPct val="0"/>
              </a:spcBef>
            </a:pPr>
            <a:endParaRPr lang="de-DE" sz="1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468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7"/>
          <p:cNvSpPr txBox="1">
            <a:spLocks noGrp="1" noChangeArrowheads="1"/>
          </p:cNvSpPr>
          <p:nvPr/>
        </p:nvSpPr>
        <p:spPr bwMode="auto">
          <a:xfrm>
            <a:off x="3883854" y="9428167"/>
            <a:ext cx="297254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151" tIns="43576" rIns="87151" bIns="43576" anchor="b"/>
          <a:lstStyle>
            <a:lvl1pPr defTabSz="9128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0C12A82-CB12-4426-91B0-5BDEFC6A575C}" type="slidenum">
              <a:rPr lang="de-DE" sz="11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sz="11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6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2" y="4714876"/>
            <a:ext cx="5487041" cy="4467226"/>
          </a:xfrm>
        </p:spPr>
        <p:txBody>
          <a:bodyPr lIns="91440" tIns="45720" rIns="91440" bIns="45720"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3857" y="9428169"/>
            <a:ext cx="297254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 anchor="b"/>
          <a:lstStyle>
            <a:lvl1pPr defTabSz="958850">
              <a:defRPr>
                <a:solidFill>
                  <a:schemeClr val="tx1"/>
                </a:solidFill>
                <a:latin typeface="Arial" charset="0"/>
              </a:defRPr>
            </a:lvl1pPr>
            <a:lvl2pPr marL="779463" indent="-300038" defTabSz="958850">
              <a:defRPr>
                <a:solidFill>
                  <a:schemeClr val="tx1"/>
                </a:solidFill>
                <a:latin typeface="Arial" charset="0"/>
              </a:defRPr>
            </a:lvl2pPr>
            <a:lvl3pPr marL="1198563" indent="-239713" defTabSz="958850">
              <a:defRPr>
                <a:solidFill>
                  <a:schemeClr val="tx1"/>
                </a:solidFill>
                <a:latin typeface="Arial" charset="0"/>
              </a:defRPr>
            </a:lvl3pPr>
            <a:lvl4pPr marL="1679575" indent="-239713" defTabSz="958850">
              <a:defRPr>
                <a:solidFill>
                  <a:schemeClr val="tx1"/>
                </a:solidFill>
                <a:latin typeface="Arial" charset="0"/>
              </a:defRPr>
            </a:lvl4pPr>
            <a:lvl5pPr marL="2159000" indent="-239713" defTabSz="958850">
              <a:defRPr>
                <a:solidFill>
                  <a:schemeClr val="tx1"/>
                </a:solidFill>
                <a:latin typeface="Arial" charset="0"/>
              </a:defRPr>
            </a:lvl5pPr>
            <a:lvl6pPr marL="26162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34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06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78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9AA7446-9488-497B-94EA-9FC0F289A44C}" type="slidenum">
              <a:rPr lang="de-DE" sz="12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1" y="4715153"/>
            <a:ext cx="5767535" cy="4961454"/>
          </a:xfrm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de-DE" sz="1200" b="1" i="1" u="non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de-DE" sz="1200" b="0" i="1" u="non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r>
              <a:rPr lang="de-DE" sz="1200" b="0" i="1" u="none" dirty="0" smtClean="0"/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/>
              <a:buNone/>
              <a:tabLst/>
              <a:defRPr/>
            </a:pPr>
            <a:endParaRPr lang="de-DE" sz="1200" b="0" i="1" u="none" dirty="0" smtClean="0"/>
          </a:p>
        </p:txBody>
      </p:sp>
    </p:spTree>
    <p:extLst>
      <p:ext uri="{BB962C8B-B14F-4D97-AF65-F5344CB8AC3E}">
        <p14:creationId xmlns:p14="http://schemas.microsoft.com/office/powerpoint/2010/main" val="2444903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3854" y="9428167"/>
            <a:ext cx="297254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 anchor="b"/>
          <a:lstStyle>
            <a:lvl1pPr defTabSz="958850">
              <a:defRPr>
                <a:solidFill>
                  <a:schemeClr val="tx1"/>
                </a:solidFill>
                <a:latin typeface="Arial" charset="0"/>
              </a:defRPr>
            </a:lvl1pPr>
            <a:lvl2pPr marL="779463" indent="-300038" defTabSz="958850">
              <a:defRPr>
                <a:solidFill>
                  <a:schemeClr val="tx1"/>
                </a:solidFill>
                <a:latin typeface="Arial" charset="0"/>
              </a:defRPr>
            </a:lvl2pPr>
            <a:lvl3pPr marL="1198563" indent="-239713" defTabSz="958850">
              <a:defRPr>
                <a:solidFill>
                  <a:schemeClr val="tx1"/>
                </a:solidFill>
                <a:latin typeface="Arial" charset="0"/>
              </a:defRPr>
            </a:lvl3pPr>
            <a:lvl4pPr marL="1679575" indent="-239713" defTabSz="958850">
              <a:defRPr>
                <a:solidFill>
                  <a:schemeClr val="tx1"/>
                </a:solidFill>
                <a:latin typeface="Arial" charset="0"/>
              </a:defRPr>
            </a:lvl4pPr>
            <a:lvl5pPr marL="2159000" indent="-239713" defTabSz="958850">
              <a:defRPr>
                <a:solidFill>
                  <a:schemeClr val="tx1"/>
                </a:solidFill>
                <a:latin typeface="Arial" charset="0"/>
              </a:defRPr>
            </a:lvl5pPr>
            <a:lvl6pPr marL="26162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34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06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78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9AA7446-9488-497B-94EA-9FC0F289A44C}" type="slidenum">
              <a:rPr lang="de-DE" sz="12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7"/>
          <p:cNvSpPr txBox="1">
            <a:spLocks noGrp="1" noChangeArrowheads="1"/>
          </p:cNvSpPr>
          <p:nvPr/>
        </p:nvSpPr>
        <p:spPr bwMode="auto">
          <a:xfrm>
            <a:off x="3883857" y="9428170"/>
            <a:ext cx="297254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7" rIns="91439" bIns="45717" anchor="b"/>
          <a:lstStyle>
            <a:lvl1pPr defTabSz="10048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48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48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48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48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BA3E55A-321E-493E-BFE6-18999AC5B569}" type="slidenum">
              <a:rPr lang="de-DE" sz="12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7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7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5" y="4714878"/>
            <a:ext cx="5487041" cy="4467226"/>
          </a:xfrm>
        </p:spPr>
        <p:txBody>
          <a:bodyPr lIns="91439" tIns="45717" rIns="91439" bIns="45717"/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7"/>
          <p:cNvSpPr txBox="1">
            <a:spLocks noGrp="1" noChangeArrowheads="1"/>
          </p:cNvSpPr>
          <p:nvPr/>
        </p:nvSpPr>
        <p:spPr bwMode="auto">
          <a:xfrm>
            <a:off x="3883857" y="9428170"/>
            <a:ext cx="297254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7" rIns="91439" bIns="45717" anchor="b"/>
          <a:lstStyle>
            <a:lvl1pPr defTabSz="10048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048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048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048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048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04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04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04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048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EBA3E55A-321E-493E-BFE6-18999AC5B569}" type="slidenum">
              <a:rPr lang="de-DE" sz="12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37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7738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7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5" y="4714878"/>
            <a:ext cx="5487041" cy="4467226"/>
          </a:xfrm>
        </p:spPr>
        <p:txBody>
          <a:bodyPr lIns="91439" tIns="45717" rIns="91439" bIns="45717"/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883854" y="9428167"/>
            <a:ext cx="297254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rIns="91439" anchor="b"/>
          <a:lstStyle>
            <a:lvl1pPr defTabSz="958850">
              <a:defRPr>
                <a:solidFill>
                  <a:schemeClr val="tx1"/>
                </a:solidFill>
                <a:latin typeface="Arial" charset="0"/>
              </a:defRPr>
            </a:lvl1pPr>
            <a:lvl2pPr marL="779463" indent="-300038" defTabSz="958850">
              <a:defRPr>
                <a:solidFill>
                  <a:schemeClr val="tx1"/>
                </a:solidFill>
                <a:latin typeface="Arial" charset="0"/>
              </a:defRPr>
            </a:lvl2pPr>
            <a:lvl3pPr marL="1198563" indent="-239713" defTabSz="958850">
              <a:defRPr>
                <a:solidFill>
                  <a:schemeClr val="tx1"/>
                </a:solidFill>
                <a:latin typeface="Arial" charset="0"/>
              </a:defRPr>
            </a:lvl3pPr>
            <a:lvl4pPr marL="1679575" indent="-239713" defTabSz="958850">
              <a:defRPr>
                <a:solidFill>
                  <a:schemeClr val="tx1"/>
                </a:solidFill>
                <a:latin typeface="Arial" charset="0"/>
              </a:defRPr>
            </a:lvl4pPr>
            <a:lvl5pPr marL="2159000" indent="-239713" defTabSz="958850">
              <a:defRPr>
                <a:solidFill>
                  <a:schemeClr val="tx1"/>
                </a:solidFill>
                <a:latin typeface="Arial" charset="0"/>
              </a:defRPr>
            </a:lvl5pPr>
            <a:lvl6pPr marL="26162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34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06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78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9AA7446-9488-497B-94EA-9FC0F289A44C}" type="slidenum">
              <a:rPr lang="de-DE" sz="1200">
                <a:solidFill>
                  <a:srgbClr val="000000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z="12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 txBox="1">
            <a:spLocks noGrp="1" noChangeArrowheads="1"/>
          </p:cNvSpPr>
          <p:nvPr/>
        </p:nvSpPr>
        <p:spPr bwMode="auto">
          <a:xfrm>
            <a:off x="3883853" y="9428166"/>
            <a:ext cx="297254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39" tIns="47969" rIns="95939" bIns="47969" anchor="b"/>
          <a:lstStyle>
            <a:lvl1pPr defTabSz="958850">
              <a:defRPr>
                <a:solidFill>
                  <a:schemeClr val="tx1"/>
                </a:solidFill>
                <a:latin typeface="Arial" charset="0"/>
              </a:defRPr>
            </a:lvl1pPr>
            <a:lvl2pPr marL="779463" indent="-300038" defTabSz="958850">
              <a:defRPr>
                <a:solidFill>
                  <a:schemeClr val="tx1"/>
                </a:solidFill>
                <a:latin typeface="Arial" charset="0"/>
              </a:defRPr>
            </a:lvl2pPr>
            <a:lvl3pPr marL="1198563" indent="-239713" defTabSz="958850">
              <a:defRPr>
                <a:solidFill>
                  <a:schemeClr val="tx1"/>
                </a:solidFill>
                <a:latin typeface="Arial" charset="0"/>
              </a:defRPr>
            </a:lvl3pPr>
            <a:lvl4pPr marL="1679575" indent="-239713" defTabSz="958850">
              <a:defRPr>
                <a:solidFill>
                  <a:schemeClr val="tx1"/>
                </a:solidFill>
                <a:latin typeface="Arial" charset="0"/>
              </a:defRPr>
            </a:lvl4pPr>
            <a:lvl5pPr marL="2159000" indent="-239713" defTabSz="958850">
              <a:defRPr>
                <a:solidFill>
                  <a:schemeClr val="tx1"/>
                </a:solidFill>
                <a:latin typeface="Arial" charset="0"/>
              </a:defRPr>
            </a:lvl5pPr>
            <a:lvl6pPr marL="26162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34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306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87800" indent="-239713" defTabSz="958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1111AC8-943E-43B1-9284-2B33C9688559}" type="slidenum">
              <a:rPr lang="de-DE" sz="1300">
                <a:solidFill>
                  <a:srgbClr val="000000"/>
                </a:solidFill>
                <a:latin typeface="Calibri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z="13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8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26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46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5116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752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975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344" tIns="45672" rIns="91344" bIns="4567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344" tIns="45672" rIns="91344" bIns="45672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171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619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03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344" tIns="45672" rIns="91344" bIns="45672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91344" tIns="45672" rIns="91344" bIns="45672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44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31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07319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25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5903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69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012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2319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82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5E2E-030E-4B0F-A9D8-B48B556CBA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57200" y="1700212"/>
            <a:ext cx="8229600" cy="4467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225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5E2E-030E-4B0F-A9D8-B48B556CBA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457200" y="1700212"/>
            <a:ext cx="4042800" cy="4467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4644000" y="1700212"/>
            <a:ext cx="4042800" cy="44676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935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DC5E2E-030E-4B0F-A9D8-B48B556CBA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457200" y="1699200"/>
            <a:ext cx="8229600" cy="44676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0638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5871600"/>
            <a:ext cx="3250800" cy="320400"/>
          </a:xfrm>
        </p:spPr>
        <p:txBody>
          <a:bodyPr/>
          <a:lstStyle>
            <a:lvl1pPr>
              <a:defRPr baseline="0">
                <a:solidFill>
                  <a:srgbClr val="1A2C65"/>
                </a:solidFill>
              </a:defRPr>
            </a:lvl1pPr>
            <a:lvl2pPr>
              <a:defRPr>
                <a:solidFill>
                  <a:srgbClr val="1A2C65"/>
                </a:solidFill>
              </a:defRPr>
            </a:lvl2pPr>
            <a:lvl3pPr>
              <a:defRPr>
                <a:solidFill>
                  <a:srgbClr val="1A2C65"/>
                </a:solidFill>
              </a:defRPr>
            </a:lvl3pPr>
            <a:lvl4pPr>
              <a:defRPr>
                <a:solidFill>
                  <a:srgbClr val="1A2C65"/>
                </a:solidFill>
              </a:defRPr>
            </a:lvl4pPr>
            <a:lvl5pPr>
              <a:defRPr>
                <a:solidFill>
                  <a:srgbClr val="1A2C65"/>
                </a:solidFill>
              </a:defRPr>
            </a:lvl5pPr>
          </a:lstStyle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2AA998-372E-412A-BD7E-87C21CB43F7A}" type="datetimeFigureOut">
              <a:rPr lang="de-DE" smtClean="0"/>
              <a:pPr/>
              <a:t>23.08.2018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844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17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7335"/>
      </p:ext>
    </p:extLst>
  </p:cSld>
  <p:clrMapOvr>
    <a:masterClrMapping/>
  </p:clrMapOvr>
  <p:transition spd="slow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5020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07247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4235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632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520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273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1800" baseline="0">
                <a:latin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16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4.jpe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4.xml"/><Relationship Id="rId9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IB_rgb_unter_50mm_Bre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5876925"/>
            <a:ext cx="18780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Balken_Folgeseite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5734050"/>
            <a:ext cx="858361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7" descr="IB_rgb_unter_50mm_Breit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2"/>
          <p:cNvSpPr>
            <a:spLocks noChangeArrowheads="1"/>
          </p:cNvSpPr>
          <p:nvPr userDrawn="1"/>
        </p:nvSpPr>
        <p:spPr bwMode="auto">
          <a:xfrm>
            <a:off x="250825" y="5589588"/>
            <a:ext cx="8713788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00"/>
            <a:ext cx="9144001" cy="200715"/>
          </a:xfrm>
          <a:prstGeom prst="rect">
            <a:avLst/>
          </a:prstGeom>
        </p:spPr>
      </p:pic>
      <p:sp>
        <p:nvSpPr>
          <p:cNvPr id="8" name="Rechteck 7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6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7" descr="IB_rgb_unter_50mm_Bre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00"/>
            <a:ext cx="9144001" cy="2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8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IB_rgb_unter_50mm_Bre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5876925"/>
            <a:ext cx="18780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Balken_Folgeseit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5734050"/>
            <a:ext cx="858361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7" descr="IB_rgb_unter_50mm_Bre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250825" y="5589588"/>
            <a:ext cx="8713788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00"/>
            <a:ext cx="9144001" cy="2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0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7" descr="IB_rgb_unter_50mm_Bre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00"/>
            <a:ext cx="9144001" cy="20071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800" dirty="0">
              <a:solidFill>
                <a:srgbClr val="FFFFFF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57200" y="1699200"/>
            <a:ext cx="8229600" cy="446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457200" y="1267200"/>
            <a:ext cx="8229600" cy="40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Headline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>
          <a:xfrm>
            <a:off x="7848000" y="6519600"/>
            <a:ext cx="802800" cy="33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1A2C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DC5E2E-030E-4B0F-A9D8-B48B556CBAFA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598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1A2C65"/>
          </a:solidFill>
          <a:latin typeface="Arial Narrow" panose="020B0606020202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300" b="0">
          <a:solidFill>
            <a:srgbClr val="1A2C65"/>
          </a:solidFill>
          <a:latin typeface="+mn-lt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300" b="0">
          <a:solidFill>
            <a:srgbClr val="1A2C65"/>
          </a:solidFill>
          <a:latin typeface="+mn-lt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300" b="0">
          <a:solidFill>
            <a:srgbClr val="1A2C65"/>
          </a:solidFill>
          <a:latin typeface="+mn-lt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300" b="0">
          <a:solidFill>
            <a:srgbClr val="1A2C65"/>
          </a:solidFill>
          <a:latin typeface="+mn-lt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300" b="0">
          <a:solidFill>
            <a:srgbClr val="1A2C65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1" name="Picture 9" descr="IB-Gebaeud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6840537" cy="564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5443" name="Rectangle 15"/>
          <p:cNvSpPr>
            <a:spLocks noChangeArrowheads="1"/>
          </p:cNvSpPr>
          <p:nvPr/>
        </p:nvSpPr>
        <p:spPr bwMode="auto">
          <a:xfrm>
            <a:off x="322262" y="5157192"/>
            <a:ext cx="3241625" cy="41190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de-DE" sz="1600" dirty="0" smtClean="0">
                <a:solidFill>
                  <a:srgbClr val="438DCC"/>
                </a:solidFill>
                <a:cs typeface="Arial" charset="0"/>
              </a:rPr>
              <a:t>Wir </a:t>
            </a:r>
            <a:r>
              <a:rPr lang="de-DE" sz="1600" dirty="0">
                <a:solidFill>
                  <a:srgbClr val="438DCC"/>
                </a:solidFill>
                <a:cs typeface="Arial" charset="0"/>
              </a:rPr>
              <a:t>fördern</a:t>
            </a:r>
            <a:r>
              <a:rPr lang="de-DE" sz="1600" dirty="0" smtClean="0">
                <a:solidFill>
                  <a:srgbClr val="438DCC"/>
                </a:solidFill>
                <a:cs typeface="Arial" charset="0"/>
              </a:rPr>
              <a:t>. Aktiv für alle.</a:t>
            </a:r>
            <a:endParaRPr lang="de-DE" dirty="0">
              <a:solidFill>
                <a:srgbClr val="438DCC"/>
              </a:solidFill>
              <a:cs typeface="Arial" charset="0"/>
            </a:endParaRPr>
          </a:p>
        </p:txBody>
      </p:sp>
      <p:pic>
        <p:nvPicPr>
          <p:cNvPr id="38924" name="Picture 12" descr="Balken_Titelse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31838"/>
            <a:ext cx="8191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5872187"/>
            <a:ext cx="3250704" cy="320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Vorname Nachname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528" y="623222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rgbClr val="1A2C6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AA998-372E-412A-BD7E-87C21CB43F7A}" type="datetimeFigureOut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23.08.2018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9C7E28-1CCC-43C9-A6F0-636E344E4043}" type="slidenum">
              <a:rPr lang="de-DE" smtClean="0">
                <a:solidFill>
                  <a:srgbClr val="000000">
                    <a:tint val="75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‹Nr.›</a:t>
            </a:fld>
            <a:endParaRPr lang="de-DE">
              <a:solidFill>
                <a:srgbClr val="000000">
                  <a:tint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3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1A2C6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None/>
        <a:defRPr sz="1300">
          <a:solidFill>
            <a:srgbClr val="1A2C65"/>
          </a:solidFill>
          <a:latin typeface="+mn-lt"/>
          <a:ea typeface="+mn-ea"/>
          <a:cs typeface="+mn-cs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None/>
        <a:defRPr sz="1300">
          <a:solidFill>
            <a:srgbClr val="1A2C65"/>
          </a:solidFill>
          <a:latin typeface="+mn-lt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None/>
        <a:defRPr sz="1300">
          <a:solidFill>
            <a:srgbClr val="1A2C65"/>
          </a:solidFill>
          <a:latin typeface="+mn-lt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None/>
        <a:defRPr sz="1300">
          <a:solidFill>
            <a:srgbClr val="1A2C65"/>
          </a:solidFill>
          <a:latin typeface="+mn-lt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None/>
        <a:defRPr sz="1300">
          <a:solidFill>
            <a:srgbClr val="1A2C6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7" descr="IB_rgb_unter_50mm_Bre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10001"/>
            <a:ext cx="9144001" cy="200715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6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 spd="slow">
    <p:strips dir="r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41499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882998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24499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765998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31124" indent="-331124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17436" indent="-275936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03748" indent="-220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545249" indent="-220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1986748" indent="-2207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428248" indent="-22075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869747" indent="-22075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311247" indent="-22075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752747" indent="-22075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499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2998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499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998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497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8995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0495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1995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7" descr="IB_rgb_unter_50mm_Bre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00"/>
            <a:ext cx="9144001" cy="200715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  <p:pic>
        <p:nvPicPr>
          <p:cNvPr id="6" name="Bild 10" descr="eu.strukturfonds.2014-2020_powerpoint_rgb_abbinder_inhalt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649"/>
            <a:ext cx="5292080" cy="7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3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ransition spd="slow">
    <p:strips dir="r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7" descr="IB_rgb_unter_50mm_Bre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10001"/>
            <a:ext cx="9144001" cy="200715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  <p:pic>
        <p:nvPicPr>
          <p:cNvPr id="5" name="Bild 10" descr="eu.strukturfonds.2014-2020_powerpoint_rgb_abbinder_inhalt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649"/>
            <a:ext cx="5292080" cy="7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>
    <p:strips dir="r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41499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882998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24499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765998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31124" indent="-331124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17436" indent="-275936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03748" indent="-22075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545249" indent="-220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1986748" indent="-2207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428248" indent="-22075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869747" indent="-22075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311247" indent="-22075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752747" indent="-22075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1499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82998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24499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998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497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48995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90495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31995" algn="l" defTabSz="88299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7" descr="IB_rgb_unter_50mm_Breit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00"/>
            <a:ext cx="9144001" cy="200715"/>
          </a:xfrm>
          <a:prstGeom prst="rect">
            <a:avLst/>
          </a:prstGeom>
        </p:spPr>
      </p:pic>
      <p:sp>
        <p:nvSpPr>
          <p:cNvPr id="5" name="Rechteck 4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  <p:pic>
        <p:nvPicPr>
          <p:cNvPr id="6" name="Bild 10" descr="eu.strukturfonds.2014-2020_powerpoint_rgb_abbinder_inhalt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649"/>
            <a:ext cx="5292080" cy="7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9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 spd="slow">
    <p:strips dir="rd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IB_rgb_unter_50mm_Bre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5876925"/>
            <a:ext cx="18780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Balken_Folgeseite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5734050"/>
            <a:ext cx="858361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7" descr="IB_rgb_unter_50mm_Breit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2"/>
          <p:cNvSpPr>
            <a:spLocks noChangeArrowheads="1"/>
          </p:cNvSpPr>
          <p:nvPr userDrawn="1"/>
        </p:nvSpPr>
        <p:spPr bwMode="auto">
          <a:xfrm>
            <a:off x="250825" y="5589588"/>
            <a:ext cx="8713788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00"/>
            <a:ext cx="9144001" cy="200715"/>
          </a:xfrm>
          <a:prstGeom prst="rect">
            <a:avLst/>
          </a:prstGeom>
        </p:spPr>
      </p:pic>
      <p:pic>
        <p:nvPicPr>
          <p:cNvPr id="7" name="Bild 10" descr="eu.strukturfonds.2014-2020_powerpoint_rgb_abbinder_inhalt.pd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649"/>
            <a:ext cx="5292080" cy="7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9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grafik_I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8863"/>
            <a:ext cx="3832225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alken_Titelseit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31838"/>
            <a:ext cx="81915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7" descr="IB_rgb_unter_50mm_Breit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5443" name="Rectangle 15"/>
          <p:cNvSpPr>
            <a:spLocks noChangeArrowheads="1"/>
          </p:cNvSpPr>
          <p:nvPr userDrawn="1"/>
        </p:nvSpPr>
        <p:spPr bwMode="auto">
          <a:xfrm>
            <a:off x="4572000" y="3427413"/>
            <a:ext cx="4392613" cy="292336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1A2C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Investitionsbank Sachsen-Anhalt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sz="1600" dirty="0">
                <a:solidFill>
                  <a:srgbClr val="1A2C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Domplatz 12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sz="1600" dirty="0">
                <a:solidFill>
                  <a:srgbClr val="1A2C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39104 Magdeburg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endParaRPr lang="de-DE" sz="1600" dirty="0">
              <a:solidFill>
                <a:srgbClr val="1A2C65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sz="1600" b="1" dirty="0">
                <a:solidFill>
                  <a:srgbClr val="1A2C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Kostenfreie Hotline: 0800 56 007 57</a:t>
            </a:r>
            <a:r>
              <a:rPr lang="de-DE" sz="1600" dirty="0">
                <a:solidFill>
                  <a:srgbClr val="1A2C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sz="1600" dirty="0">
                <a:solidFill>
                  <a:srgbClr val="1A2C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www.ib-sachsen-anhalt.de</a:t>
            </a:r>
          </a:p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de-DE" sz="1600" dirty="0">
                <a:solidFill>
                  <a:srgbClr val="1A2C65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beratung@ib-lsa.de</a:t>
            </a:r>
          </a:p>
        </p:txBody>
      </p:sp>
    </p:spTree>
    <p:extLst>
      <p:ext uri="{BB962C8B-B14F-4D97-AF65-F5344CB8AC3E}">
        <p14:creationId xmlns:p14="http://schemas.microsoft.com/office/powerpoint/2010/main" val="406775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IB_rgb_unter_50mm_Bre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5876925"/>
            <a:ext cx="18780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Balken_Folgeseite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5734050"/>
            <a:ext cx="858361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7" descr="IB_rgb_unter_50mm_Breit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2"/>
          <p:cNvSpPr>
            <a:spLocks noChangeArrowheads="1"/>
          </p:cNvSpPr>
          <p:nvPr userDrawn="1"/>
        </p:nvSpPr>
        <p:spPr bwMode="auto">
          <a:xfrm>
            <a:off x="250825" y="5589588"/>
            <a:ext cx="8713788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00"/>
            <a:ext cx="9144001" cy="200715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44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IB_rgb_unter_50mm_Bre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41" y="5876931"/>
            <a:ext cx="18780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Balken_Folgeseite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5" y="5734050"/>
            <a:ext cx="858361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7" descr="IB_rgb_unter_50mm_Breit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2"/>
          <p:cNvSpPr>
            <a:spLocks noChangeArrowheads="1"/>
          </p:cNvSpPr>
          <p:nvPr userDrawn="1"/>
        </p:nvSpPr>
        <p:spPr bwMode="auto">
          <a:xfrm>
            <a:off x="250826" y="5589588"/>
            <a:ext cx="8713788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4" tIns="45672" rIns="91344" bIns="45672" anchor="ctr"/>
          <a:lstStyle/>
          <a:p>
            <a:pPr defTabSz="913432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810001"/>
            <a:ext cx="9144001" cy="200715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0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6716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3432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0148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6865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536" indent="-342536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164" indent="-285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41790" indent="-22835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598507" indent="-22835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2055222" indent="-22835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1939" indent="-22835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68654" indent="-22835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5372" indent="-22835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2088" indent="-22835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6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2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8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65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8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97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14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28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IB_rgb_unter_50mm_Bre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41" y="5876931"/>
            <a:ext cx="18780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Balken_Folgeseite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5" y="5734050"/>
            <a:ext cx="858361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7" descr="IB_rgb_unter_50mm_Breit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2"/>
          <p:cNvSpPr>
            <a:spLocks noChangeArrowheads="1"/>
          </p:cNvSpPr>
          <p:nvPr userDrawn="1"/>
        </p:nvSpPr>
        <p:spPr bwMode="auto">
          <a:xfrm>
            <a:off x="250826" y="5589588"/>
            <a:ext cx="8713788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44" tIns="45672" rIns="91344" bIns="45672" anchor="ctr"/>
          <a:lstStyle/>
          <a:p>
            <a:pPr defTabSz="913432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810001"/>
            <a:ext cx="9144001" cy="200715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7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6716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3432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0148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6865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536" indent="-342536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164" indent="-2854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41790" indent="-228358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598507" indent="-228358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2055222" indent="-228358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1939" indent="-22835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68654" indent="-22835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5372" indent="-22835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2088" indent="-228358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16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2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8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65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80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97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14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28" algn="l" defTabSz="9134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IB_rgb_unter_50mm_Bre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5876925"/>
            <a:ext cx="1878012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Balken_Folgeseite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5734050"/>
            <a:ext cx="8583612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7" descr="IB_rgb_unter_50mm_Breit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88913"/>
            <a:ext cx="137318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Rectangle 12"/>
          <p:cNvSpPr>
            <a:spLocks noChangeArrowheads="1"/>
          </p:cNvSpPr>
          <p:nvPr userDrawn="1"/>
        </p:nvSpPr>
        <p:spPr bwMode="auto">
          <a:xfrm>
            <a:off x="250825" y="5589588"/>
            <a:ext cx="8713788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0000"/>
            <a:ext cx="9144001" cy="20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61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346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00346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latin typeface="+mn-lt"/>
              </a:rPr>
              <a:t>Die Investitionsbank Sachsen-Anhalt – Ihr Förderdienstleister</a:t>
            </a:r>
            <a:endParaRPr lang="de-DE" sz="2000" dirty="0">
              <a:latin typeface="+mn-lt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1"/>
                </a:solidFill>
              </a:rPr>
              <a:t>0000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Rechteck 2"/>
          <p:cNvSpPr>
            <a:spLocks noChangeArrowheads="1"/>
          </p:cNvSpPr>
          <p:nvPr/>
        </p:nvSpPr>
        <p:spPr bwMode="auto">
          <a:xfrm>
            <a:off x="323850" y="6016625"/>
            <a:ext cx="19446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Sebastian Knabe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24. August 2018</a:t>
            </a:r>
            <a:endParaRPr lang="de-DE" sz="13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3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  <p:pic>
        <p:nvPicPr>
          <p:cNvPr id="54" name="Bild 10" descr="eu.strukturfonds.2014-2020_powerpoint_rgb_abbinder_inhal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9649"/>
            <a:ext cx="5292080" cy="735011"/>
          </a:xfrm>
          <a:prstGeom prst="rect">
            <a:avLst/>
          </a:prstGeom>
        </p:spPr>
      </p:pic>
      <p:sp>
        <p:nvSpPr>
          <p:cNvPr id="21506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23200"/>
            <a:ext cx="8220075" cy="4394200"/>
          </a:xfrm>
          <a:prstGeom prst="rect">
            <a:avLst/>
          </a:prstGeom>
          <a:extLst/>
        </p:spPr>
        <p:txBody>
          <a:bodyPr/>
          <a:lstStyle/>
          <a:p>
            <a:pPr marL="0" indent="0">
              <a:spcBef>
                <a:spcPts val="200"/>
              </a:spcBef>
              <a:buFontTx/>
              <a:buNone/>
              <a:defRPr/>
            </a:pPr>
            <a:r>
              <a:rPr lang="de-DE" sz="1600" dirty="0" smtClean="0">
                <a:solidFill>
                  <a:srgbClr val="003467"/>
                </a:solidFill>
                <a:latin typeface="+mj-lt"/>
              </a:rPr>
              <a:t>Finanzierung</a:t>
            </a:r>
          </a:p>
        </p:txBody>
      </p:sp>
      <p:grpSp>
        <p:nvGrpSpPr>
          <p:cNvPr id="418819" name="Gruppieren 8"/>
          <p:cNvGrpSpPr>
            <a:grpSpLocks/>
          </p:cNvGrpSpPr>
          <p:nvPr/>
        </p:nvGrpSpPr>
        <p:grpSpPr bwMode="auto">
          <a:xfrm>
            <a:off x="432000" y="1966689"/>
            <a:ext cx="7137400" cy="3838575"/>
            <a:chOff x="1240391" y="949247"/>
            <a:chExt cx="7136847" cy="3839350"/>
          </a:xfrm>
        </p:grpSpPr>
        <p:sp>
          <p:nvSpPr>
            <p:cNvPr id="418820" name="Rectangle 21"/>
            <p:cNvSpPr>
              <a:spLocks noChangeArrowheads="1"/>
            </p:cNvSpPr>
            <p:nvPr/>
          </p:nvSpPr>
          <p:spPr bwMode="auto">
            <a:xfrm>
              <a:off x="1270551" y="1828900"/>
              <a:ext cx="2796958" cy="816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Hausbank finanziert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1400">
                <a:solidFill>
                  <a:srgbClr val="000000"/>
                </a:solidFill>
                <a:cs typeface="Arial" charset="0"/>
              </a:endParaRP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endParaRPr lang="de-DE" sz="1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821" name="Rectangle 22"/>
            <p:cNvSpPr>
              <a:spLocks noChangeArrowheads="1"/>
            </p:cNvSpPr>
            <p:nvPr/>
          </p:nvSpPr>
          <p:spPr bwMode="auto">
            <a:xfrm>
              <a:off x="1270551" y="2492609"/>
              <a:ext cx="2941410" cy="80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ts val="30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cs typeface="Arial" charset="0"/>
                </a:rPr>
                <a:t>Hausbank finanziert einen Teil</a:t>
              </a:r>
            </a:p>
            <a:p>
              <a:pPr fontAlgn="base">
                <a:spcBef>
                  <a:spcPts val="30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cs typeface="Arial" charset="0"/>
                </a:rPr>
                <a:t>(Stellungnahme der Hausbank</a:t>
              </a:r>
            </a:p>
            <a:p>
              <a:pPr fontAlgn="base">
                <a:spcBef>
                  <a:spcPts val="30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cs typeface="Arial" charset="0"/>
                </a:rPr>
                <a:t> erforderlich)</a:t>
              </a:r>
              <a:endParaRPr lang="de-DE" sz="140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822" name="Rectangle 23"/>
            <p:cNvSpPr>
              <a:spLocks noChangeArrowheads="1"/>
            </p:cNvSpPr>
            <p:nvPr/>
          </p:nvSpPr>
          <p:spPr bwMode="auto">
            <a:xfrm>
              <a:off x="4572295" y="1851129"/>
              <a:ext cx="3650967" cy="560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cs typeface="Arial" charset="0"/>
                </a:rPr>
                <a:t>   keine Finanzierungslücke 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cs typeface="Arial" charset="0"/>
                </a:rPr>
                <a:t>   vorhanden</a:t>
              </a:r>
            </a:p>
          </p:txBody>
        </p:sp>
        <p:sp>
          <p:nvSpPr>
            <p:cNvPr id="418823" name="AutoShape 24"/>
            <p:cNvSpPr>
              <a:spLocks noChangeArrowheads="1"/>
            </p:cNvSpPr>
            <p:nvPr/>
          </p:nvSpPr>
          <p:spPr bwMode="auto">
            <a:xfrm rot="5400000">
              <a:off x="4556919" y="1931194"/>
              <a:ext cx="152400" cy="1222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824" name="Rectangle 25"/>
            <p:cNvSpPr>
              <a:spLocks noChangeArrowheads="1"/>
            </p:cNvSpPr>
            <p:nvPr/>
          </p:nvSpPr>
          <p:spPr bwMode="auto">
            <a:xfrm>
              <a:off x="4572295" y="2511662"/>
              <a:ext cx="3804943" cy="1327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cs typeface="Arial" charset="0"/>
                </a:rPr>
                <a:t>   Finanzierungslücke  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cs typeface="Arial" charset="0"/>
                </a:rPr>
                <a:t>   vorhanden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cs typeface="Arial" charset="0"/>
                </a:rPr>
                <a:t>   Schließung der Lücke ggf. durch die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cs typeface="Arial" charset="0"/>
                </a:rPr>
                <a:t>   Investitionsbank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 dirty="0">
                  <a:solidFill>
                    <a:srgbClr val="000000"/>
                  </a:solidFill>
                  <a:cs typeface="Arial" charset="0"/>
                </a:rPr>
                <a:t>    </a:t>
              </a:r>
            </a:p>
          </p:txBody>
        </p:sp>
        <p:sp>
          <p:nvSpPr>
            <p:cNvPr id="418825" name="AutoShape 26"/>
            <p:cNvSpPr>
              <a:spLocks noChangeArrowheads="1"/>
            </p:cNvSpPr>
            <p:nvPr/>
          </p:nvSpPr>
          <p:spPr bwMode="auto">
            <a:xfrm rot="5400000">
              <a:off x="4556919" y="4307681"/>
              <a:ext cx="152400" cy="122238"/>
            </a:xfrm>
            <a:prstGeom prst="triangle">
              <a:avLst>
                <a:gd name="adj" fmla="val 5103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826" name="Line 27"/>
            <p:cNvSpPr>
              <a:spLocks noChangeShapeType="1"/>
            </p:cNvSpPr>
            <p:nvPr/>
          </p:nvSpPr>
          <p:spPr bwMode="auto">
            <a:xfrm>
              <a:off x="1331466" y="1736725"/>
              <a:ext cx="6891784" cy="1587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8827" name="Text Box 28"/>
            <p:cNvSpPr txBox="1">
              <a:spLocks noChangeArrowheads="1"/>
            </p:cNvSpPr>
            <p:nvPr/>
          </p:nvSpPr>
          <p:spPr bwMode="auto">
            <a:xfrm>
              <a:off x="1240391" y="949247"/>
              <a:ext cx="4673238" cy="3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lnSpc>
                  <a:spcPct val="110000"/>
                </a:lnSpc>
                <a:spcBef>
                  <a:spcPct val="20000"/>
                </a:spcBef>
                <a:spcAft>
                  <a:spcPct val="0"/>
                </a:spcAft>
                <a:buSzPct val="70000"/>
              </a:pPr>
              <a:r>
                <a:rPr lang="de-DE" sz="1600" b="1" dirty="0">
                  <a:solidFill>
                    <a:srgbClr val="22305A"/>
                  </a:solidFill>
                  <a:latin typeface="Verdana" pitchFamily="34" charset="0"/>
                  <a:cs typeface="Arial" charset="0"/>
                </a:rPr>
                <a:t>Hausbankprinzip beachten</a:t>
              </a:r>
            </a:p>
          </p:txBody>
        </p:sp>
        <p:sp>
          <p:nvSpPr>
            <p:cNvPr id="418828" name="Line 29"/>
            <p:cNvSpPr>
              <a:spLocks noChangeShapeType="1"/>
            </p:cNvSpPr>
            <p:nvPr/>
          </p:nvSpPr>
          <p:spPr bwMode="auto">
            <a:xfrm>
              <a:off x="1331466" y="2463800"/>
              <a:ext cx="6891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8829" name="Rectangle 30"/>
            <p:cNvSpPr>
              <a:spLocks noChangeArrowheads="1"/>
            </p:cNvSpPr>
            <p:nvPr/>
          </p:nvSpPr>
          <p:spPr bwMode="auto">
            <a:xfrm>
              <a:off x="1270551" y="3716818"/>
              <a:ext cx="3301744" cy="1057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ts val="300"/>
                </a:spcBef>
                <a:spcAft>
                  <a:spcPct val="0"/>
                </a:spcAft>
              </a:pPr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Hausbank lehnt Finanzierung </a:t>
              </a:r>
            </a:p>
            <a:p>
              <a:pPr fontAlgn="base">
                <a:spcBef>
                  <a:spcPts val="300"/>
                </a:spcBef>
                <a:spcAft>
                  <a:spcPct val="0"/>
                </a:spcAft>
              </a:pPr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komplett ab </a:t>
              </a:r>
            </a:p>
            <a:p>
              <a:pPr fontAlgn="base">
                <a:spcBef>
                  <a:spcPts val="300"/>
                </a:spcBef>
                <a:spcAft>
                  <a:spcPct val="0"/>
                </a:spcAft>
              </a:pPr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(Stellungnahme der Hausbank </a:t>
              </a:r>
            </a:p>
            <a:p>
              <a:pPr fontAlgn="base">
                <a:spcBef>
                  <a:spcPts val="300"/>
                </a:spcBef>
                <a:spcAft>
                  <a:spcPct val="0"/>
                </a:spcAft>
              </a:pPr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erforderlich)</a:t>
              </a:r>
            </a:p>
          </p:txBody>
        </p:sp>
        <p:sp>
          <p:nvSpPr>
            <p:cNvPr id="418830" name="Rectangle 31"/>
            <p:cNvSpPr>
              <a:spLocks noChangeArrowheads="1"/>
            </p:cNvSpPr>
            <p:nvPr/>
          </p:nvSpPr>
          <p:spPr bwMode="auto">
            <a:xfrm>
              <a:off x="4572295" y="3716818"/>
              <a:ext cx="3744623" cy="10717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   ggf. weitere Partner 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   anfragen z. B. MBG, Business-Angels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   Finanzierung ggf. durch die </a:t>
              </a:r>
            </a:p>
            <a:p>
              <a:pPr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de-DE" sz="1400">
                  <a:solidFill>
                    <a:srgbClr val="000000"/>
                  </a:solidFill>
                  <a:cs typeface="Arial" charset="0"/>
                </a:rPr>
                <a:t>   Investitionsbank</a:t>
              </a:r>
            </a:p>
          </p:txBody>
        </p:sp>
        <p:sp>
          <p:nvSpPr>
            <p:cNvPr id="418831" name="AutoShape 32"/>
            <p:cNvSpPr>
              <a:spLocks noChangeArrowheads="1"/>
            </p:cNvSpPr>
            <p:nvPr/>
          </p:nvSpPr>
          <p:spPr bwMode="auto">
            <a:xfrm rot="5400000">
              <a:off x="4556919" y="3833341"/>
              <a:ext cx="152400" cy="1222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832" name="Line 33"/>
            <p:cNvSpPr>
              <a:spLocks noChangeShapeType="1"/>
            </p:cNvSpPr>
            <p:nvPr/>
          </p:nvSpPr>
          <p:spPr bwMode="auto">
            <a:xfrm>
              <a:off x="1331466" y="3608388"/>
              <a:ext cx="68917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8833" name="AutoShape 34"/>
            <p:cNvSpPr>
              <a:spLocks noChangeArrowheads="1"/>
            </p:cNvSpPr>
            <p:nvPr/>
          </p:nvSpPr>
          <p:spPr bwMode="auto">
            <a:xfrm rot="5400000">
              <a:off x="4556919" y="2602413"/>
              <a:ext cx="152400" cy="1222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18834" name="AutoShape 35"/>
            <p:cNvSpPr>
              <a:spLocks noChangeArrowheads="1"/>
            </p:cNvSpPr>
            <p:nvPr/>
          </p:nvSpPr>
          <p:spPr bwMode="auto">
            <a:xfrm rot="5400000">
              <a:off x="4556919" y="3106887"/>
              <a:ext cx="152400" cy="122238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41883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311150"/>
            <a:ext cx="8035925" cy="446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ts val="200"/>
              </a:spcBef>
            </a:pPr>
            <a:r>
              <a:rPr lang="de-DE" dirty="0" smtClean="0">
                <a:solidFill>
                  <a:srgbClr val="1A2C65"/>
                </a:solidFill>
                <a:latin typeface="+mn-lt"/>
              </a:rPr>
              <a:t>Förderintention in Kooperation</a:t>
            </a:r>
          </a:p>
        </p:txBody>
      </p:sp>
      <p:sp>
        <p:nvSpPr>
          <p:cNvPr id="48" name="Abgerundetes Rechteck 47"/>
          <p:cNvSpPr/>
          <p:nvPr/>
        </p:nvSpPr>
        <p:spPr bwMode="auto">
          <a:xfrm rot="1525620">
            <a:off x="7009200" y="2199600"/>
            <a:ext cx="731213" cy="278333"/>
          </a:xfrm>
          <a:prstGeom prst="roundRect">
            <a:avLst/>
          </a:prstGeom>
          <a:solidFill>
            <a:schemeClr val="bg1"/>
          </a:solidFill>
          <a:ln w="19050" cap="flat" cmpd="dbl" algn="ctr">
            <a:noFill/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>
              <a:rot lat="19900816" lon="19086765" rev="1572835"/>
            </a:camera>
            <a:lightRig rig="glow" dir="t">
              <a:rot lat="0" lon="0" rev="16200000"/>
            </a:lightRig>
          </a:scene3d>
          <a:sp3d prstMaterial="softEdge"/>
        </p:spPr>
        <p:txBody>
          <a:bodyPr lIns="180000" tIns="252000" rIns="41153" bIns="41153"/>
          <a:lstStyle/>
          <a:p>
            <a:pPr defTabSz="914363" fontAlgn="base">
              <a:lnSpc>
                <a:spcPct val="90000"/>
              </a:lnSpc>
              <a:spcBef>
                <a:spcPts val="630"/>
              </a:spcBef>
              <a:spcAft>
                <a:spcPct val="0"/>
              </a:spcAft>
              <a:buSzPct val="70000"/>
              <a:defRPr/>
            </a:pPr>
            <a:endParaRPr lang="de-DE" sz="2400" b="1" spc="-4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81" name="Gruppieren 80"/>
          <p:cNvGrpSpPr/>
          <p:nvPr/>
        </p:nvGrpSpPr>
        <p:grpSpPr>
          <a:xfrm>
            <a:off x="6910821" y="1147740"/>
            <a:ext cx="2430858" cy="1993228"/>
            <a:chOff x="6910821" y="1147740"/>
            <a:chExt cx="2430858" cy="1993228"/>
          </a:xfrm>
        </p:grpSpPr>
        <p:grpSp>
          <p:nvGrpSpPr>
            <p:cNvPr id="82" name="Gruppieren 81"/>
            <p:cNvGrpSpPr/>
            <p:nvPr/>
          </p:nvGrpSpPr>
          <p:grpSpPr>
            <a:xfrm>
              <a:off x="6910821" y="1147740"/>
              <a:ext cx="2237438" cy="1993228"/>
              <a:chOff x="6828550" y="1291756"/>
              <a:chExt cx="2237438" cy="1993228"/>
            </a:xfrm>
          </p:grpSpPr>
          <p:grpSp>
            <p:nvGrpSpPr>
              <p:cNvPr id="85" name="Gruppieren 84"/>
              <p:cNvGrpSpPr/>
              <p:nvPr/>
            </p:nvGrpSpPr>
            <p:grpSpPr>
              <a:xfrm>
                <a:off x="6876256" y="1291756"/>
                <a:ext cx="2018902" cy="1993228"/>
                <a:chOff x="1691680" y="1268757"/>
                <a:chExt cx="1514846" cy="1440163"/>
              </a:xfrm>
            </p:grpSpPr>
            <p:sp>
              <p:nvSpPr>
                <p:cNvPr id="99" name="Rechteck 4"/>
                <p:cNvSpPr/>
                <p:nvPr/>
              </p:nvSpPr>
              <p:spPr>
                <a:xfrm>
                  <a:off x="1691680" y="1716712"/>
                  <a:ext cx="1512168" cy="992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992208">
                      <a:moveTo>
                        <a:pt x="756524" y="9485"/>
                      </a:moveTo>
                      <a:cubicBezTo>
                        <a:pt x="821069" y="6511"/>
                        <a:pt x="925789" y="42511"/>
                        <a:pt x="956103" y="32572"/>
                      </a:cubicBezTo>
                      <a:lnTo>
                        <a:pt x="956293" y="32472"/>
                      </a:lnTo>
                      <a:lnTo>
                        <a:pt x="956103" y="32575"/>
                      </a:lnTo>
                      <a:cubicBezTo>
                        <a:pt x="915684" y="45827"/>
                        <a:pt x="742988" y="-22591"/>
                        <a:pt x="709614" y="28599"/>
                      </a:cubicBezTo>
                      <a:lnTo>
                        <a:pt x="709614" y="28596"/>
                      </a:lnTo>
                      <a:cubicBezTo>
                        <a:pt x="717958" y="15799"/>
                        <a:pt x="735009" y="10477"/>
                        <a:pt x="756524" y="9485"/>
                      </a:cubicBezTo>
                      <a:close/>
                      <a:moveTo>
                        <a:pt x="359508" y="5239"/>
                      </a:moveTo>
                      <a:cubicBezTo>
                        <a:pt x="404151" y="5735"/>
                        <a:pt x="447553" y="17331"/>
                        <a:pt x="459148" y="36546"/>
                      </a:cubicBezTo>
                      <a:cubicBezTo>
                        <a:pt x="490953" y="52449"/>
                        <a:pt x="475713" y="100824"/>
                        <a:pt x="475050" y="139918"/>
                      </a:cubicBezTo>
                      <a:cubicBezTo>
                        <a:pt x="474387" y="179012"/>
                        <a:pt x="409033" y="248414"/>
                        <a:pt x="455172" y="271111"/>
                      </a:cubicBezTo>
                      <a:cubicBezTo>
                        <a:pt x="519201" y="238812"/>
                        <a:pt x="676348" y="337723"/>
                        <a:pt x="720080" y="272125"/>
                      </a:cubicBezTo>
                      <a:lnTo>
                        <a:pt x="720080" y="272128"/>
                      </a:lnTo>
                      <a:lnTo>
                        <a:pt x="972007" y="271112"/>
                      </a:lnTo>
                      <a:cubicBezTo>
                        <a:pt x="1027910" y="306723"/>
                        <a:pt x="944840" y="463931"/>
                        <a:pt x="964056" y="509651"/>
                      </a:cubicBezTo>
                      <a:cubicBezTo>
                        <a:pt x="983272" y="555371"/>
                        <a:pt x="1057484" y="572600"/>
                        <a:pt x="1079350" y="577238"/>
                      </a:cubicBezTo>
                      <a:cubicBezTo>
                        <a:pt x="1101216" y="581876"/>
                        <a:pt x="1172777" y="559347"/>
                        <a:pt x="1186692" y="513627"/>
                      </a:cubicBezTo>
                      <a:cubicBezTo>
                        <a:pt x="1200607" y="467907"/>
                        <a:pt x="1103954" y="308049"/>
                        <a:pt x="1170790" y="271112"/>
                      </a:cubicBezTo>
                      <a:cubicBezTo>
                        <a:pt x="1241601" y="225561"/>
                        <a:pt x="1455934" y="432391"/>
                        <a:pt x="1512168" y="272128"/>
                      </a:cubicBezTo>
                      <a:lnTo>
                        <a:pt x="1512168" y="992208"/>
                      </a:lnTo>
                      <a:lnTo>
                        <a:pt x="0" y="992208"/>
                      </a:lnTo>
                      <a:lnTo>
                        <a:pt x="0" y="272125"/>
                      </a:lnTo>
                      <a:lnTo>
                        <a:pt x="280244" y="271111"/>
                      </a:lnTo>
                      <a:cubicBezTo>
                        <a:pt x="328276" y="252390"/>
                        <a:pt x="265003" y="198227"/>
                        <a:pt x="260365" y="159796"/>
                      </a:cubicBezTo>
                      <a:cubicBezTo>
                        <a:pt x="255727" y="121365"/>
                        <a:pt x="223921" y="61065"/>
                        <a:pt x="252413" y="40523"/>
                      </a:cubicBezTo>
                      <a:cubicBezTo>
                        <a:pt x="268978" y="15344"/>
                        <a:pt x="314864" y="4742"/>
                        <a:pt x="359508" y="5239"/>
                      </a:cubicBezTo>
                      <a:close/>
                      <a:moveTo>
                        <a:pt x="1000477" y="0"/>
                      </a:moveTo>
                      <a:lnTo>
                        <a:pt x="1000480" y="0"/>
                      </a:lnTo>
                      <a:cubicBezTo>
                        <a:pt x="995406" y="7064"/>
                        <a:pt x="989138" y="13351"/>
                        <a:pt x="981926" y="18555"/>
                      </a:cubicBezTo>
                      <a:cubicBezTo>
                        <a:pt x="989033" y="13249"/>
                        <a:pt x="995192" y="6882"/>
                        <a:pt x="1000477" y="0"/>
                      </a:cubicBezTo>
                      <a:close/>
                    </a:path>
                  </a:pathLst>
                </a:custGeom>
                <a:blipFill dpi="0" rotWithShape="0"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artisticTexturizer scaling="71"/>
                            </a14:imgEffect>
                          </a14:imgLayer>
                        </a14:imgProps>
                      </a:ext>
                    </a:extLst>
                  </a:blip>
                  <a:srcRect/>
                  <a:tile tx="-647700" ty="-660400" sx="35000" sy="40000" flip="y" algn="tl"/>
                </a:blipFill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0" name="Rechteck 6"/>
                <p:cNvSpPr/>
                <p:nvPr/>
              </p:nvSpPr>
              <p:spPr>
                <a:xfrm>
                  <a:off x="2394892" y="1268760"/>
                  <a:ext cx="811634" cy="1025786"/>
                </a:xfrm>
                <a:custGeom>
                  <a:avLst/>
                  <a:gdLst>
                    <a:gd name="connsiteX0" fmla="*/ 19546 w 811634"/>
                    <a:gd name="connsiteY0" fmla="*/ 0 h 993384"/>
                    <a:gd name="connsiteX1" fmla="*/ 811634 w 811634"/>
                    <a:gd name="connsiteY1" fmla="*/ 0 h 993384"/>
                    <a:gd name="connsiteX2" fmla="*/ 811634 w 811634"/>
                    <a:gd name="connsiteY2" fmla="*/ 720080 h 993384"/>
                    <a:gd name="connsiteX3" fmla="*/ 386767 w 811634"/>
                    <a:gd name="connsiteY3" fmla="*/ 993384 h 993384"/>
                    <a:gd name="connsiteX4" fmla="*/ 19546 w 811634"/>
                    <a:gd name="connsiteY4" fmla="*/ 720080 h 993384"/>
                    <a:gd name="connsiteX5" fmla="*/ 9080 w 811634"/>
                    <a:gd name="connsiteY5" fmla="*/ 476551 h 993384"/>
                    <a:gd name="connsiteX6" fmla="*/ 255569 w 811634"/>
                    <a:gd name="connsiteY6" fmla="*/ 480527 h 993384"/>
                    <a:gd name="connsiteX7" fmla="*/ 327132 w 811634"/>
                    <a:gd name="connsiteY7" fmla="*/ 397038 h 993384"/>
                    <a:gd name="connsiteX8" fmla="*/ 327132 w 811634"/>
                    <a:gd name="connsiteY8" fmla="*/ 309572 h 993384"/>
                    <a:gd name="connsiteX9" fmla="*/ 255570 w 811634"/>
                    <a:gd name="connsiteY9" fmla="*/ 257890 h 993384"/>
                    <a:gd name="connsiteX10" fmla="*/ 5104 w 811634"/>
                    <a:gd name="connsiteY10" fmla="*/ 301622 h 993384"/>
                    <a:gd name="connsiteX11" fmla="*/ 19546 w 811634"/>
                    <a:gd name="connsiteY11" fmla="*/ 0 h 993384"/>
                    <a:gd name="connsiteX0" fmla="*/ 19546 w 811634"/>
                    <a:gd name="connsiteY0" fmla="*/ 0 h 993384"/>
                    <a:gd name="connsiteX1" fmla="*/ 811634 w 811634"/>
                    <a:gd name="connsiteY1" fmla="*/ 0 h 993384"/>
                    <a:gd name="connsiteX2" fmla="*/ 811634 w 811634"/>
                    <a:gd name="connsiteY2" fmla="*/ 720080 h 993384"/>
                    <a:gd name="connsiteX3" fmla="*/ 386767 w 811634"/>
                    <a:gd name="connsiteY3" fmla="*/ 993384 h 993384"/>
                    <a:gd name="connsiteX4" fmla="*/ 271473 w 811634"/>
                    <a:gd name="connsiteY4" fmla="*/ 719064 h 993384"/>
                    <a:gd name="connsiteX5" fmla="*/ 19546 w 811634"/>
                    <a:gd name="connsiteY5" fmla="*/ 720080 h 993384"/>
                    <a:gd name="connsiteX6" fmla="*/ 9080 w 811634"/>
                    <a:gd name="connsiteY6" fmla="*/ 476551 h 993384"/>
                    <a:gd name="connsiteX7" fmla="*/ 255569 w 811634"/>
                    <a:gd name="connsiteY7" fmla="*/ 480527 h 993384"/>
                    <a:gd name="connsiteX8" fmla="*/ 327132 w 811634"/>
                    <a:gd name="connsiteY8" fmla="*/ 397038 h 993384"/>
                    <a:gd name="connsiteX9" fmla="*/ 327132 w 811634"/>
                    <a:gd name="connsiteY9" fmla="*/ 309572 h 993384"/>
                    <a:gd name="connsiteX10" fmla="*/ 255570 w 811634"/>
                    <a:gd name="connsiteY10" fmla="*/ 257890 h 993384"/>
                    <a:gd name="connsiteX11" fmla="*/ 5104 w 811634"/>
                    <a:gd name="connsiteY11" fmla="*/ 301622 h 993384"/>
                    <a:gd name="connsiteX12" fmla="*/ 19546 w 811634"/>
                    <a:gd name="connsiteY12" fmla="*/ 0 h 993384"/>
                    <a:gd name="connsiteX0" fmla="*/ 19546 w 811634"/>
                    <a:gd name="connsiteY0" fmla="*/ 0 h 997503"/>
                    <a:gd name="connsiteX1" fmla="*/ 811634 w 811634"/>
                    <a:gd name="connsiteY1" fmla="*/ 0 h 997503"/>
                    <a:gd name="connsiteX2" fmla="*/ 811634 w 811634"/>
                    <a:gd name="connsiteY2" fmla="*/ 720080 h 997503"/>
                    <a:gd name="connsiteX3" fmla="*/ 470256 w 811634"/>
                    <a:gd name="connsiteY3" fmla="*/ 719064 h 997503"/>
                    <a:gd name="connsiteX4" fmla="*/ 386767 w 811634"/>
                    <a:gd name="connsiteY4" fmla="*/ 993384 h 997503"/>
                    <a:gd name="connsiteX5" fmla="*/ 271473 w 811634"/>
                    <a:gd name="connsiteY5" fmla="*/ 719064 h 997503"/>
                    <a:gd name="connsiteX6" fmla="*/ 19546 w 811634"/>
                    <a:gd name="connsiteY6" fmla="*/ 720080 h 997503"/>
                    <a:gd name="connsiteX7" fmla="*/ 9080 w 811634"/>
                    <a:gd name="connsiteY7" fmla="*/ 476551 h 997503"/>
                    <a:gd name="connsiteX8" fmla="*/ 255569 w 811634"/>
                    <a:gd name="connsiteY8" fmla="*/ 480527 h 997503"/>
                    <a:gd name="connsiteX9" fmla="*/ 327132 w 811634"/>
                    <a:gd name="connsiteY9" fmla="*/ 397038 h 997503"/>
                    <a:gd name="connsiteX10" fmla="*/ 327132 w 811634"/>
                    <a:gd name="connsiteY10" fmla="*/ 309572 h 997503"/>
                    <a:gd name="connsiteX11" fmla="*/ 255570 w 811634"/>
                    <a:gd name="connsiteY11" fmla="*/ 257890 h 997503"/>
                    <a:gd name="connsiteX12" fmla="*/ 5104 w 811634"/>
                    <a:gd name="connsiteY12" fmla="*/ 301622 h 997503"/>
                    <a:gd name="connsiteX13" fmla="*/ 19546 w 811634"/>
                    <a:gd name="connsiteY13" fmla="*/ 0 h 997503"/>
                    <a:gd name="connsiteX0" fmla="*/ 19546 w 811634"/>
                    <a:gd name="connsiteY0" fmla="*/ 0 h 1011809"/>
                    <a:gd name="connsiteX1" fmla="*/ 811634 w 811634"/>
                    <a:gd name="connsiteY1" fmla="*/ 0 h 1011809"/>
                    <a:gd name="connsiteX2" fmla="*/ 811634 w 811634"/>
                    <a:gd name="connsiteY2" fmla="*/ 720080 h 1011809"/>
                    <a:gd name="connsiteX3" fmla="*/ 470256 w 811634"/>
                    <a:gd name="connsiteY3" fmla="*/ 719064 h 1011809"/>
                    <a:gd name="connsiteX4" fmla="*/ 486158 w 811634"/>
                    <a:gd name="connsiteY4" fmla="*/ 961579 h 1011809"/>
                    <a:gd name="connsiteX5" fmla="*/ 386767 w 811634"/>
                    <a:gd name="connsiteY5" fmla="*/ 993384 h 1011809"/>
                    <a:gd name="connsiteX6" fmla="*/ 271473 w 811634"/>
                    <a:gd name="connsiteY6" fmla="*/ 719064 h 1011809"/>
                    <a:gd name="connsiteX7" fmla="*/ 19546 w 811634"/>
                    <a:gd name="connsiteY7" fmla="*/ 720080 h 1011809"/>
                    <a:gd name="connsiteX8" fmla="*/ 9080 w 811634"/>
                    <a:gd name="connsiteY8" fmla="*/ 476551 h 1011809"/>
                    <a:gd name="connsiteX9" fmla="*/ 255569 w 811634"/>
                    <a:gd name="connsiteY9" fmla="*/ 480527 h 1011809"/>
                    <a:gd name="connsiteX10" fmla="*/ 327132 w 811634"/>
                    <a:gd name="connsiteY10" fmla="*/ 397038 h 1011809"/>
                    <a:gd name="connsiteX11" fmla="*/ 327132 w 811634"/>
                    <a:gd name="connsiteY11" fmla="*/ 309572 h 1011809"/>
                    <a:gd name="connsiteX12" fmla="*/ 255570 w 811634"/>
                    <a:gd name="connsiteY12" fmla="*/ 257890 h 1011809"/>
                    <a:gd name="connsiteX13" fmla="*/ 5104 w 811634"/>
                    <a:gd name="connsiteY13" fmla="*/ 301622 h 1011809"/>
                    <a:gd name="connsiteX14" fmla="*/ 19546 w 811634"/>
                    <a:gd name="connsiteY14" fmla="*/ 0 h 1011809"/>
                    <a:gd name="connsiteX0" fmla="*/ 19546 w 811634"/>
                    <a:gd name="connsiteY0" fmla="*/ 0 h 997417"/>
                    <a:gd name="connsiteX1" fmla="*/ 811634 w 811634"/>
                    <a:gd name="connsiteY1" fmla="*/ 0 h 997417"/>
                    <a:gd name="connsiteX2" fmla="*/ 811634 w 811634"/>
                    <a:gd name="connsiteY2" fmla="*/ 720080 h 997417"/>
                    <a:gd name="connsiteX3" fmla="*/ 470256 w 811634"/>
                    <a:gd name="connsiteY3" fmla="*/ 719064 h 997417"/>
                    <a:gd name="connsiteX4" fmla="*/ 486158 w 811634"/>
                    <a:gd name="connsiteY4" fmla="*/ 961579 h 997417"/>
                    <a:gd name="connsiteX5" fmla="*/ 386767 w 811634"/>
                    <a:gd name="connsiteY5" fmla="*/ 993384 h 997417"/>
                    <a:gd name="connsiteX6" fmla="*/ 263522 w 811634"/>
                    <a:gd name="connsiteY6" fmla="*/ 957603 h 997417"/>
                    <a:gd name="connsiteX7" fmla="*/ 271473 w 811634"/>
                    <a:gd name="connsiteY7" fmla="*/ 719064 h 997417"/>
                    <a:gd name="connsiteX8" fmla="*/ 19546 w 811634"/>
                    <a:gd name="connsiteY8" fmla="*/ 720080 h 997417"/>
                    <a:gd name="connsiteX9" fmla="*/ 9080 w 811634"/>
                    <a:gd name="connsiteY9" fmla="*/ 476551 h 997417"/>
                    <a:gd name="connsiteX10" fmla="*/ 255569 w 811634"/>
                    <a:gd name="connsiteY10" fmla="*/ 480527 h 997417"/>
                    <a:gd name="connsiteX11" fmla="*/ 327132 w 811634"/>
                    <a:gd name="connsiteY11" fmla="*/ 397038 h 997417"/>
                    <a:gd name="connsiteX12" fmla="*/ 327132 w 811634"/>
                    <a:gd name="connsiteY12" fmla="*/ 309572 h 997417"/>
                    <a:gd name="connsiteX13" fmla="*/ 255570 w 811634"/>
                    <a:gd name="connsiteY13" fmla="*/ 257890 h 997417"/>
                    <a:gd name="connsiteX14" fmla="*/ 5104 w 811634"/>
                    <a:gd name="connsiteY14" fmla="*/ 301622 h 997417"/>
                    <a:gd name="connsiteX15" fmla="*/ 19546 w 811634"/>
                    <a:gd name="connsiteY15" fmla="*/ 0 h 997417"/>
                    <a:gd name="connsiteX0" fmla="*/ 19546 w 811634"/>
                    <a:gd name="connsiteY0" fmla="*/ 0 h 1025786"/>
                    <a:gd name="connsiteX1" fmla="*/ 811634 w 811634"/>
                    <a:gd name="connsiteY1" fmla="*/ 0 h 1025786"/>
                    <a:gd name="connsiteX2" fmla="*/ 811634 w 811634"/>
                    <a:gd name="connsiteY2" fmla="*/ 720080 h 1025786"/>
                    <a:gd name="connsiteX3" fmla="*/ 470256 w 811634"/>
                    <a:gd name="connsiteY3" fmla="*/ 719064 h 1025786"/>
                    <a:gd name="connsiteX4" fmla="*/ 486158 w 811634"/>
                    <a:gd name="connsiteY4" fmla="*/ 961579 h 1025786"/>
                    <a:gd name="connsiteX5" fmla="*/ 378816 w 811634"/>
                    <a:gd name="connsiteY5" fmla="*/ 1025190 h 1025786"/>
                    <a:gd name="connsiteX6" fmla="*/ 263522 w 811634"/>
                    <a:gd name="connsiteY6" fmla="*/ 957603 h 1025786"/>
                    <a:gd name="connsiteX7" fmla="*/ 271473 w 811634"/>
                    <a:gd name="connsiteY7" fmla="*/ 719064 h 1025786"/>
                    <a:gd name="connsiteX8" fmla="*/ 19546 w 811634"/>
                    <a:gd name="connsiteY8" fmla="*/ 720080 h 1025786"/>
                    <a:gd name="connsiteX9" fmla="*/ 9080 w 811634"/>
                    <a:gd name="connsiteY9" fmla="*/ 476551 h 1025786"/>
                    <a:gd name="connsiteX10" fmla="*/ 255569 w 811634"/>
                    <a:gd name="connsiteY10" fmla="*/ 480527 h 1025786"/>
                    <a:gd name="connsiteX11" fmla="*/ 327132 w 811634"/>
                    <a:gd name="connsiteY11" fmla="*/ 397038 h 1025786"/>
                    <a:gd name="connsiteX12" fmla="*/ 327132 w 811634"/>
                    <a:gd name="connsiteY12" fmla="*/ 309572 h 1025786"/>
                    <a:gd name="connsiteX13" fmla="*/ 255570 w 811634"/>
                    <a:gd name="connsiteY13" fmla="*/ 257890 h 1025786"/>
                    <a:gd name="connsiteX14" fmla="*/ 5104 w 811634"/>
                    <a:gd name="connsiteY14" fmla="*/ 301622 h 1025786"/>
                    <a:gd name="connsiteX15" fmla="*/ 19546 w 811634"/>
                    <a:gd name="connsiteY15" fmla="*/ 0 h 1025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11634" h="1025786">
                      <a:moveTo>
                        <a:pt x="19546" y="0"/>
                      </a:moveTo>
                      <a:lnTo>
                        <a:pt x="811634" y="0"/>
                      </a:lnTo>
                      <a:lnTo>
                        <a:pt x="811634" y="720080"/>
                      </a:lnTo>
                      <a:cubicBezTo>
                        <a:pt x="755400" y="880343"/>
                        <a:pt x="541067" y="673513"/>
                        <a:pt x="470256" y="719064"/>
                      </a:cubicBezTo>
                      <a:cubicBezTo>
                        <a:pt x="403420" y="756001"/>
                        <a:pt x="500073" y="915859"/>
                        <a:pt x="486158" y="961579"/>
                      </a:cubicBezTo>
                      <a:cubicBezTo>
                        <a:pt x="472243" y="1007299"/>
                        <a:pt x="400682" y="1029828"/>
                        <a:pt x="378816" y="1025190"/>
                      </a:cubicBezTo>
                      <a:cubicBezTo>
                        <a:pt x="356950" y="1020552"/>
                        <a:pt x="282738" y="1003323"/>
                        <a:pt x="263522" y="957603"/>
                      </a:cubicBezTo>
                      <a:cubicBezTo>
                        <a:pt x="244306" y="911883"/>
                        <a:pt x="327376" y="754675"/>
                        <a:pt x="271473" y="719064"/>
                      </a:cubicBezTo>
                      <a:lnTo>
                        <a:pt x="19546" y="720080"/>
                      </a:lnTo>
                      <a:lnTo>
                        <a:pt x="9080" y="476551"/>
                      </a:lnTo>
                      <a:cubicBezTo>
                        <a:pt x="42454" y="425361"/>
                        <a:pt x="215150" y="493779"/>
                        <a:pt x="255569" y="480527"/>
                      </a:cubicBezTo>
                      <a:cubicBezTo>
                        <a:pt x="295988" y="467275"/>
                        <a:pt x="319181" y="424868"/>
                        <a:pt x="327132" y="397038"/>
                      </a:cubicBezTo>
                      <a:cubicBezTo>
                        <a:pt x="335083" y="369208"/>
                        <a:pt x="339059" y="332763"/>
                        <a:pt x="327132" y="309572"/>
                      </a:cubicBezTo>
                      <a:cubicBezTo>
                        <a:pt x="315205" y="286381"/>
                        <a:pt x="307253" y="268491"/>
                        <a:pt x="255570" y="257890"/>
                      </a:cubicBezTo>
                      <a:cubicBezTo>
                        <a:pt x="212500" y="233374"/>
                        <a:pt x="33177" y="360506"/>
                        <a:pt x="5104" y="301622"/>
                      </a:cubicBezTo>
                      <a:cubicBezTo>
                        <a:pt x="-33571" y="235449"/>
                        <a:pt x="164982" y="40331"/>
                        <a:pt x="19546" y="0"/>
                      </a:cubicBezTo>
                      <a:close/>
                    </a:path>
                  </a:pathLst>
                </a:custGeom>
                <a:solidFill>
                  <a:srgbClr val="BDC1E4"/>
                </a:solidFill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" name="Rechteck 1"/>
                <p:cNvSpPr/>
                <p:nvPr/>
              </p:nvSpPr>
              <p:spPr>
                <a:xfrm>
                  <a:off x="1694358" y="1268757"/>
                  <a:ext cx="1035193" cy="743081"/>
                </a:xfrm>
                <a:custGeom>
                  <a:avLst/>
                  <a:gdLst>
                    <a:gd name="connsiteX0" fmla="*/ 0 w 720080"/>
                    <a:gd name="connsiteY0" fmla="*/ 0 h 720080"/>
                    <a:gd name="connsiteX1" fmla="*/ 720080 w 720080"/>
                    <a:gd name="connsiteY1" fmla="*/ 0 h 720080"/>
                    <a:gd name="connsiteX2" fmla="*/ 720080 w 720080"/>
                    <a:gd name="connsiteY2" fmla="*/ 720080 h 720080"/>
                    <a:gd name="connsiteX3" fmla="*/ 0 w 720080"/>
                    <a:gd name="connsiteY3" fmla="*/ 720080 h 720080"/>
                    <a:gd name="connsiteX4" fmla="*/ 0 w 720080"/>
                    <a:gd name="connsiteY4" fmla="*/ 0 h 720080"/>
                    <a:gd name="connsiteX0" fmla="*/ 0 w 952129"/>
                    <a:gd name="connsiteY0" fmla="*/ 0 h 720080"/>
                    <a:gd name="connsiteX1" fmla="*/ 720080 w 952129"/>
                    <a:gd name="connsiteY1" fmla="*/ 0 h 720080"/>
                    <a:gd name="connsiteX2" fmla="*/ 952129 w 952129"/>
                    <a:gd name="connsiteY2" fmla="*/ 397038 h 720080"/>
                    <a:gd name="connsiteX3" fmla="*/ 720080 w 952129"/>
                    <a:gd name="connsiteY3" fmla="*/ 720080 h 720080"/>
                    <a:gd name="connsiteX4" fmla="*/ 0 w 952129"/>
                    <a:gd name="connsiteY4" fmla="*/ 720080 h 720080"/>
                    <a:gd name="connsiteX5" fmla="*/ 0 w 952129"/>
                    <a:gd name="connsiteY5" fmla="*/ 0 h 720080"/>
                    <a:gd name="connsiteX0" fmla="*/ 0 w 953973"/>
                    <a:gd name="connsiteY0" fmla="*/ 0 h 720080"/>
                    <a:gd name="connsiteX1" fmla="*/ 720080 w 953973"/>
                    <a:gd name="connsiteY1" fmla="*/ 0 h 720080"/>
                    <a:gd name="connsiteX2" fmla="*/ 693711 w 953973"/>
                    <a:gd name="connsiteY2" fmla="*/ 249939 h 720080"/>
                    <a:gd name="connsiteX3" fmla="*/ 952129 w 953973"/>
                    <a:gd name="connsiteY3" fmla="*/ 397038 h 720080"/>
                    <a:gd name="connsiteX4" fmla="*/ 720080 w 953973"/>
                    <a:gd name="connsiteY4" fmla="*/ 720080 h 720080"/>
                    <a:gd name="connsiteX5" fmla="*/ 0 w 953973"/>
                    <a:gd name="connsiteY5" fmla="*/ 720080 h 720080"/>
                    <a:gd name="connsiteX6" fmla="*/ 0 w 953973"/>
                    <a:gd name="connsiteY6" fmla="*/ 0 h 720080"/>
                    <a:gd name="connsiteX0" fmla="*/ 0 w 952129"/>
                    <a:gd name="connsiteY0" fmla="*/ 0 h 720080"/>
                    <a:gd name="connsiteX1" fmla="*/ 720080 w 952129"/>
                    <a:gd name="connsiteY1" fmla="*/ 0 h 720080"/>
                    <a:gd name="connsiteX2" fmla="*/ 693711 w 952129"/>
                    <a:gd name="connsiteY2" fmla="*/ 249939 h 720080"/>
                    <a:gd name="connsiteX3" fmla="*/ 952129 w 952129"/>
                    <a:gd name="connsiteY3" fmla="*/ 397038 h 720080"/>
                    <a:gd name="connsiteX4" fmla="*/ 709614 w 952129"/>
                    <a:gd name="connsiteY4" fmla="*/ 476551 h 720080"/>
                    <a:gd name="connsiteX5" fmla="*/ 720080 w 952129"/>
                    <a:gd name="connsiteY5" fmla="*/ 720080 h 720080"/>
                    <a:gd name="connsiteX6" fmla="*/ 0 w 952129"/>
                    <a:gd name="connsiteY6" fmla="*/ 720080 h 720080"/>
                    <a:gd name="connsiteX7" fmla="*/ 0 w 952129"/>
                    <a:gd name="connsiteY7" fmla="*/ 0 h 720080"/>
                    <a:gd name="connsiteX0" fmla="*/ 0 w 982010"/>
                    <a:gd name="connsiteY0" fmla="*/ 0 h 720080"/>
                    <a:gd name="connsiteX1" fmla="*/ 720080 w 982010"/>
                    <a:gd name="connsiteY1" fmla="*/ 0 h 720080"/>
                    <a:gd name="connsiteX2" fmla="*/ 693711 w 982010"/>
                    <a:gd name="connsiteY2" fmla="*/ 249939 h 720080"/>
                    <a:gd name="connsiteX3" fmla="*/ 956104 w 982010"/>
                    <a:gd name="connsiteY3" fmla="*/ 257890 h 720080"/>
                    <a:gd name="connsiteX4" fmla="*/ 952129 w 982010"/>
                    <a:gd name="connsiteY4" fmla="*/ 397038 h 720080"/>
                    <a:gd name="connsiteX5" fmla="*/ 709614 w 982010"/>
                    <a:gd name="connsiteY5" fmla="*/ 476551 h 720080"/>
                    <a:gd name="connsiteX6" fmla="*/ 720080 w 982010"/>
                    <a:gd name="connsiteY6" fmla="*/ 720080 h 720080"/>
                    <a:gd name="connsiteX7" fmla="*/ 0 w 982010"/>
                    <a:gd name="connsiteY7" fmla="*/ 720080 h 720080"/>
                    <a:gd name="connsiteX8" fmla="*/ 0 w 982010"/>
                    <a:gd name="connsiteY8" fmla="*/ 0 h 720080"/>
                    <a:gd name="connsiteX0" fmla="*/ 0 w 975541"/>
                    <a:gd name="connsiteY0" fmla="*/ 0 h 720080"/>
                    <a:gd name="connsiteX1" fmla="*/ 720080 w 975541"/>
                    <a:gd name="connsiteY1" fmla="*/ 0 h 720080"/>
                    <a:gd name="connsiteX2" fmla="*/ 693711 w 975541"/>
                    <a:gd name="connsiteY2" fmla="*/ 249939 h 720080"/>
                    <a:gd name="connsiteX3" fmla="*/ 956104 w 975541"/>
                    <a:gd name="connsiteY3" fmla="*/ 257890 h 720080"/>
                    <a:gd name="connsiteX4" fmla="*/ 952129 w 975541"/>
                    <a:gd name="connsiteY4" fmla="*/ 397038 h 720080"/>
                    <a:gd name="connsiteX5" fmla="*/ 956103 w 975541"/>
                    <a:gd name="connsiteY5" fmla="*/ 480527 h 720080"/>
                    <a:gd name="connsiteX6" fmla="*/ 709614 w 975541"/>
                    <a:gd name="connsiteY6" fmla="*/ 476551 h 720080"/>
                    <a:gd name="connsiteX7" fmla="*/ 720080 w 975541"/>
                    <a:gd name="connsiteY7" fmla="*/ 720080 h 720080"/>
                    <a:gd name="connsiteX8" fmla="*/ 0 w 975541"/>
                    <a:gd name="connsiteY8" fmla="*/ 720080 h 720080"/>
                    <a:gd name="connsiteX9" fmla="*/ 0 w 975541"/>
                    <a:gd name="connsiteY9" fmla="*/ 0 h 720080"/>
                    <a:gd name="connsiteX0" fmla="*/ 0 w 1028339"/>
                    <a:gd name="connsiteY0" fmla="*/ 0 h 720080"/>
                    <a:gd name="connsiteX1" fmla="*/ 720080 w 1028339"/>
                    <a:gd name="connsiteY1" fmla="*/ 0 h 720080"/>
                    <a:gd name="connsiteX2" fmla="*/ 693711 w 1028339"/>
                    <a:gd name="connsiteY2" fmla="*/ 249939 h 720080"/>
                    <a:gd name="connsiteX3" fmla="*/ 956104 w 1028339"/>
                    <a:gd name="connsiteY3" fmla="*/ 257890 h 720080"/>
                    <a:gd name="connsiteX4" fmla="*/ 1027666 w 1028339"/>
                    <a:gd name="connsiteY4" fmla="*/ 397038 h 720080"/>
                    <a:gd name="connsiteX5" fmla="*/ 956103 w 1028339"/>
                    <a:gd name="connsiteY5" fmla="*/ 480527 h 720080"/>
                    <a:gd name="connsiteX6" fmla="*/ 709614 w 1028339"/>
                    <a:gd name="connsiteY6" fmla="*/ 476551 h 720080"/>
                    <a:gd name="connsiteX7" fmla="*/ 720080 w 1028339"/>
                    <a:gd name="connsiteY7" fmla="*/ 720080 h 720080"/>
                    <a:gd name="connsiteX8" fmla="*/ 0 w 1028339"/>
                    <a:gd name="connsiteY8" fmla="*/ 720080 h 720080"/>
                    <a:gd name="connsiteX9" fmla="*/ 0 w 1028339"/>
                    <a:gd name="connsiteY9" fmla="*/ 0 h 720080"/>
                    <a:gd name="connsiteX0" fmla="*/ 0 w 1028339"/>
                    <a:gd name="connsiteY0" fmla="*/ 0 h 913873"/>
                    <a:gd name="connsiteX1" fmla="*/ 720080 w 1028339"/>
                    <a:gd name="connsiteY1" fmla="*/ 0 h 913873"/>
                    <a:gd name="connsiteX2" fmla="*/ 693711 w 1028339"/>
                    <a:gd name="connsiteY2" fmla="*/ 249939 h 913873"/>
                    <a:gd name="connsiteX3" fmla="*/ 956104 w 1028339"/>
                    <a:gd name="connsiteY3" fmla="*/ 257890 h 913873"/>
                    <a:gd name="connsiteX4" fmla="*/ 1027666 w 1028339"/>
                    <a:gd name="connsiteY4" fmla="*/ 397038 h 913873"/>
                    <a:gd name="connsiteX5" fmla="*/ 956103 w 1028339"/>
                    <a:gd name="connsiteY5" fmla="*/ 480527 h 913873"/>
                    <a:gd name="connsiteX6" fmla="*/ 709614 w 1028339"/>
                    <a:gd name="connsiteY6" fmla="*/ 476551 h 913873"/>
                    <a:gd name="connsiteX7" fmla="*/ 720080 w 1028339"/>
                    <a:gd name="connsiteY7" fmla="*/ 720080 h 913873"/>
                    <a:gd name="connsiteX8" fmla="*/ 335903 w 1028339"/>
                    <a:gd name="connsiteY8" fmla="*/ 913873 h 913873"/>
                    <a:gd name="connsiteX9" fmla="*/ 0 w 1028339"/>
                    <a:gd name="connsiteY9" fmla="*/ 720080 h 913873"/>
                    <a:gd name="connsiteX10" fmla="*/ 0 w 1028339"/>
                    <a:gd name="connsiteY10" fmla="*/ 0 h 913873"/>
                    <a:gd name="connsiteX0" fmla="*/ 0 w 1028339"/>
                    <a:gd name="connsiteY0" fmla="*/ 0 h 916161"/>
                    <a:gd name="connsiteX1" fmla="*/ 720080 w 1028339"/>
                    <a:gd name="connsiteY1" fmla="*/ 0 h 916161"/>
                    <a:gd name="connsiteX2" fmla="*/ 693711 w 1028339"/>
                    <a:gd name="connsiteY2" fmla="*/ 249939 h 916161"/>
                    <a:gd name="connsiteX3" fmla="*/ 956104 w 1028339"/>
                    <a:gd name="connsiteY3" fmla="*/ 257890 h 916161"/>
                    <a:gd name="connsiteX4" fmla="*/ 1027666 w 1028339"/>
                    <a:gd name="connsiteY4" fmla="*/ 397038 h 916161"/>
                    <a:gd name="connsiteX5" fmla="*/ 956103 w 1028339"/>
                    <a:gd name="connsiteY5" fmla="*/ 480527 h 916161"/>
                    <a:gd name="connsiteX6" fmla="*/ 709614 w 1028339"/>
                    <a:gd name="connsiteY6" fmla="*/ 476551 h 916161"/>
                    <a:gd name="connsiteX7" fmla="*/ 720080 w 1028339"/>
                    <a:gd name="connsiteY7" fmla="*/ 720080 h 916161"/>
                    <a:gd name="connsiteX8" fmla="*/ 455172 w 1028339"/>
                    <a:gd name="connsiteY8" fmla="*/ 719066 h 916161"/>
                    <a:gd name="connsiteX9" fmla="*/ 335903 w 1028339"/>
                    <a:gd name="connsiteY9" fmla="*/ 913873 h 916161"/>
                    <a:gd name="connsiteX10" fmla="*/ 0 w 1028339"/>
                    <a:gd name="connsiteY10" fmla="*/ 720080 h 916161"/>
                    <a:gd name="connsiteX11" fmla="*/ 0 w 1028339"/>
                    <a:gd name="connsiteY11" fmla="*/ 0 h 916161"/>
                    <a:gd name="connsiteX0" fmla="*/ 0 w 1028339"/>
                    <a:gd name="connsiteY0" fmla="*/ 0 h 913873"/>
                    <a:gd name="connsiteX1" fmla="*/ 720080 w 1028339"/>
                    <a:gd name="connsiteY1" fmla="*/ 0 h 913873"/>
                    <a:gd name="connsiteX2" fmla="*/ 693711 w 1028339"/>
                    <a:gd name="connsiteY2" fmla="*/ 249939 h 913873"/>
                    <a:gd name="connsiteX3" fmla="*/ 956104 w 1028339"/>
                    <a:gd name="connsiteY3" fmla="*/ 257890 h 913873"/>
                    <a:gd name="connsiteX4" fmla="*/ 1027666 w 1028339"/>
                    <a:gd name="connsiteY4" fmla="*/ 397038 h 913873"/>
                    <a:gd name="connsiteX5" fmla="*/ 956103 w 1028339"/>
                    <a:gd name="connsiteY5" fmla="*/ 480527 h 913873"/>
                    <a:gd name="connsiteX6" fmla="*/ 709614 w 1028339"/>
                    <a:gd name="connsiteY6" fmla="*/ 476551 h 913873"/>
                    <a:gd name="connsiteX7" fmla="*/ 720080 w 1028339"/>
                    <a:gd name="connsiteY7" fmla="*/ 720080 h 913873"/>
                    <a:gd name="connsiteX8" fmla="*/ 455172 w 1028339"/>
                    <a:gd name="connsiteY8" fmla="*/ 719066 h 913873"/>
                    <a:gd name="connsiteX9" fmla="*/ 335903 w 1028339"/>
                    <a:gd name="connsiteY9" fmla="*/ 913873 h 913873"/>
                    <a:gd name="connsiteX10" fmla="*/ 252414 w 1028339"/>
                    <a:gd name="connsiteY10" fmla="*/ 719066 h 913873"/>
                    <a:gd name="connsiteX11" fmla="*/ 0 w 1028339"/>
                    <a:gd name="connsiteY11" fmla="*/ 720080 h 913873"/>
                    <a:gd name="connsiteX12" fmla="*/ 0 w 1028339"/>
                    <a:gd name="connsiteY12" fmla="*/ 0 h 913873"/>
                    <a:gd name="connsiteX0" fmla="*/ 0 w 1028339"/>
                    <a:gd name="connsiteY0" fmla="*/ 0 h 951528"/>
                    <a:gd name="connsiteX1" fmla="*/ 720080 w 1028339"/>
                    <a:gd name="connsiteY1" fmla="*/ 0 h 951528"/>
                    <a:gd name="connsiteX2" fmla="*/ 693711 w 1028339"/>
                    <a:gd name="connsiteY2" fmla="*/ 249939 h 951528"/>
                    <a:gd name="connsiteX3" fmla="*/ 956104 w 1028339"/>
                    <a:gd name="connsiteY3" fmla="*/ 257890 h 951528"/>
                    <a:gd name="connsiteX4" fmla="*/ 1027666 w 1028339"/>
                    <a:gd name="connsiteY4" fmla="*/ 397038 h 951528"/>
                    <a:gd name="connsiteX5" fmla="*/ 956103 w 1028339"/>
                    <a:gd name="connsiteY5" fmla="*/ 480527 h 951528"/>
                    <a:gd name="connsiteX6" fmla="*/ 709614 w 1028339"/>
                    <a:gd name="connsiteY6" fmla="*/ 476551 h 951528"/>
                    <a:gd name="connsiteX7" fmla="*/ 720080 w 1028339"/>
                    <a:gd name="connsiteY7" fmla="*/ 720080 h 951528"/>
                    <a:gd name="connsiteX8" fmla="*/ 455172 w 1028339"/>
                    <a:gd name="connsiteY8" fmla="*/ 719066 h 951528"/>
                    <a:gd name="connsiteX9" fmla="*/ 335903 w 1028339"/>
                    <a:gd name="connsiteY9" fmla="*/ 913873 h 951528"/>
                    <a:gd name="connsiteX10" fmla="*/ 236511 w 1028339"/>
                    <a:gd name="connsiteY10" fmla="*/ 937727 h 951528"/>
                    <a:gd name="connsiteX11" fmla="*/ 252414 w 1028339"/>
                    <a:gd name="connsiteY11" fmla="*/ 719066 h 951528"/>
                    <a:gd name="connsiteX12" fmla="*/ 0 w 1028339"/>
                    <a:gd name="connsiteY12" fmla="*/ 720080 h 951528"/>
                    <a:gd name="connsiteX13" fmla="*/ 0 w 1028339"/>
                    <a:gd name="connsiteY13" fmla="*/ 0 h 951528"/>
                    <a:gd name="connsiteX0" fmla="*/ 0 w 1028339"/>
                    <a:gd name="connsiteY0" fmla="*/ 0 h 964631"/>
                    <a:gd name="connsiteX1" fmla="*/ 720080 w 1028339"/>
                    <a:gd name="connsiteY1" fmla="*/ 0 h 964631"/>
                    <a:gd name="connsiteX2" fmla="*/ 693711 w 1028339"/>
                    <a:gd name="connsiteY2" fmla="*/ 249939 h 964631"/>
                    <a:gd name="connsiteX3" fmla="*/ 956104 w 1028339"/>
                    <a:gd name="connsiteY3" fmla="*/ 257890 h 964631"/>
                    <a:gd name="connsiteX4" fmla="*/ 1027666 w 1028339"/>
                    <a:gd name="connsiteY4" fmla="*/ 397038 h 964631"/>
                    <a:gd name="connsiteX5" fmla="*/ 956103 w 1028339"/>
                    <a:gd name="connsiteY5" fmla="*/ 480527 h 964631"/>
                    <a:gd name="connsiteX6" fmla="*/ 709614 w 1028339"/>
                    <a:gd name="connsiteY6" fmla="*/ 476551 h 964631"/>
                    <a:gd name="connsiteX7" fmla="*/ 720080 w 1028339"/>
                    <a:gd name="connsiteY7" fmla="*/ 720080 h 964631"/>
                    <a:gd name="connsiteX8" fmla="*/ 455172 w 1028339"/>
                    <a:gd name="connsiteY8" fmla="*/ 719066 h 964631"/>
                    <a:gd name="connsiteX9" fmla="*/ 486977 w 1028339"/>
                    <a:gd name="connsiteY9" fmla="*/ 957604 h 964631"/>
                    <a:gd name="connsiteX10" fmla="*/ 335903 w 1028339"/>
                    <a:gd name="connsiteY10" fmla="*/ 913873 h 964631"/>
                    <a:gd name="connsiteX11" fmla="*/ 236511 w 1028339"/>
                    <a:gd name="connsiteY11" fmla="*/ 937727 h 964631"/>
                    <a:gd name="connsiteX12" fmla="*/ 252414 w 1028339"/>
                    <a:gd name="connsiteY12" fmla="*/ 719066 h 964631"/>
                    <a:gd name="connsiteX13" fmla="*/ 0 w 1028339"/>
                    <a:gd name="connsiteY13" fmla="*/ 720080 h 964631"/>
                    <a:gd name="connsiteX14" fmla="*/ 0 w 1028339"/>
                    <a:gd name="connsiteY14" fmla="*/ 0 h 964631"/>
                    <a:gd name="connsiteX0" fmla="*/ 0 w 1028339"/>
                    <a:gd name="connsiteY0" fmla="*/ 0 h 1042884"/>
                    <a:gd name="connsiteX1" fmla="*/ 720080 w 1028339"/>
                    <a:gd name="connsiteY1" fmla="*/ 0 h 1042884"/>
                    <a:gd name="connsiteX2" fmla="*/ 693711 w 1028339"/>
                    <a:gd name="connsiteY2" fmla="*/ 249939 h 1042884"/>
                    <a:gd name="connsiteX3" fmla="*/ 956104 w 1028339"/>
                    <a:gd name="connsiteY3" fmla="*/ 257890 h 1042884"/>
                    <a:gd name="connsiteX4" fmla="*/ 1027666 w 1028339"/>
                    <a:gd name="connsiteY4" fmla="*/ 397038 h 1042884"/>
                    <a:gd name="connsiteX5" fmla="*/ 956103 w 1028339"/>
                    <a:gd name="connsiteY5" fmla="*/ 480527 h 1042884"/>
                    <a:gd name="connsiteX6" fmla="*/ 709614 w 1028339"/>
                    <a:gd name="connsiteY6" fmla="*/ 476551 h 1042884"/>
                    <a:gd name="connsiteX7" fmla="*/ 720080 w 1028339"/>
                    <a:gd name="connsiteY7" fmla="*/ 720080 h 1042884"/>
                    <a:gd name="connsiteX8" fmla="*/ 455172 w 1028339"/>
                    <a:gd name="connsiteY8" fmla="*/ 719066 h 1042884"/>
                    <a:gd name="connsiteX9" fmla="*/ 486977 w 1028339"/>
                    <a:gd name="connsiteY9" fmla="*/ 957604 h 1042884"/>
                    <a:gd name="connsiteX10" fmla="*/ 355781 w 1028339"/>
                    <a:gd name="connsiteY10" fmla="*/ 1041094 h 1042884"/>
                    <a:gd name="connsiteX11" fmla="*/ 236511 w 1028339"/>
                    <a:gd name="connsiteY11" fmla="*/ 937727 h 1042884"/>
                    <a:gd name="connsiteX12" fmla="*/ 252414 w 1028339"/>
                    <a:gd name="connsiteY12" fmla="*/ 719066 h 1042884"/>
                    <a:gd name="connsiteX13" fmla="*/ 0 w 1028339"/>
                    <a:gd name="connsiteY13" fmla="*/ 720080 h 1042884"/>
                    <a:gd name="connsiteX14" fmla="*/ 0 w 1028339"/>
                    <a:gd name="connsiteY14" fmla="*/ 0 h 1042884"/>
                    <a:gd name="connsiteX0" fmla="*/ 0 w 1028339"/>
                    <a:gd name="connsiteY0" fmla="*/ 0 h 1044463"/>
                    <a:gd name="connsiteX1" fmla="*/ 720080 w 1028339"/>
                    <a:gd name="connsiteY1" fmla="*/ 0 h 1044463"/>
                    <a:gd name="connsiteX2" fmla="*/ 693711 w 1028339"/>
                    <a:gd name="connsiteY2" fmla="*/ 249939 h 1044463"/>
                    <a:gd name="connsiteX3" fmla="*/ 956104 w 1028339"/>
                    <a:gd name="connsiteY3" fmla="*/ 257890 h 1044463"/>
                    <a:gd name="connsiteX4" fmla="*/ 1027666 w 1028339"/>
                    <a:gd name="connsiteY4" fmla="*/ 397038 h 1044463"/>
                    <a:gd name="connsiteX5" fmla="*/ 956103 w 1028339"/>
                    <a:gd name="connsiteY5" fmla="*/ 480527 h 1044463"/>
                    <a:gd name="connsiteX6" fmla="*/ 709614 w 1028339"/>
                    <a:gd name="connsiteY6" fmla="*/ 476551 h 1044463"/>
                    <a:gd name="connsiteX7" fmla="*/ 720080 w 1028339"/>
                    <a:gd name="connsiteY7" fmla="*/ 720080 h 1044463"/>
                    <a:gd name="connsiteX8" fmla="*/ 455172 w 1028339"/>
                    <a:gd name="connsiteY8" fmla="*/ 719066 h 1044463"/>
                    <a:gd name="connsiteX9" fmla="*/ 486977 w 1028339"/>
                    <a:gd name="connsiteY9" fmla="*/ 957604 h 1044463"/>
                    <a:gd name="connsiteX10" fmla="*/ 439270 w 1028339"/>
                    <a:gd name="connsiteY10" fmla="*/ 1021214 h 1044463"/>
                    <a:gd name="connsiteX11" fmla="*/ 355781 w 1028339"/>
                    <a:gd name="connsiteY11" fmla="*/ 1041094 h 1044463"/>
                    <a:gd name="connsiteX12" fmla="*/ 236511 w 1028339"/>
                    <a:gd name="connsiteY12" fmla="*/ 937727 h 1044463"/>
                    <a:gd name="connsiteX13" fmla="*/ 252414 w 1028339"/>
                    <a:gd name="connsiteY13" fmla="*/ 719066 h 1044463"/>
                    <a:gd name="connsiteX14" fmla="*/ 0 w 1028339"/>
                    <a:gd name="connsiteY14" fmla="*/ 720080 h 1044463"/>
                    <a:gd name="connsiteX15" fmla="*/ 0 w 1028339"/>
                    <a:gd name="connsiteY15" fmla="*/ 0 h 1044463"/>
                    <a:gd name="connsiteX0" fmla="*/ 0 w 1028339"/>
                    <a:gd name="connsiteY0" fmla="*/ 0 h 1041767"/>
                    <a:gd name="connsiteX1" fmla="*/ 720080 w 1028339"/>
                    <a:gd name="connsiteY1" fmla="*/ 0 h 1041767"/>
                    <a:gd name="connsiteX2" fmla="*/ 693711 w 1028339"/>
                    <a:gd name="connsiteY2" fmla="*/ 249939 h 1041767"/>
                    <a:gd name="connsiteX3" fmla="*/ 956104 w 1028339"/>
                    <a:gd name="connsiteY3" fmla="*/ 257890 h 1041767"/>
                    <a:gd name="connsiteX4" fmla="*/ 1027666 w 1028339"/>
                    <a:gd name="connsiteY4" fmla="*/ 397038 h 1041767"/>
                    <a:gd name="connsiteX5" fmla="*/ 956103 w 1028339"/>
                    <a:gd name="connsiteY5" fmla="*/ 480527 h 1041767"/>
                    <a:gd name="connsiteX6" fmla="*/ 709614 w 1028339"/>
                    <a:gd name="connsiteY6" fmla="*/ 476551 h 1041767"/>
                    <a:gd name="connsiteX7" fmla="*/ 720080 w 1028339"/>
                    <a:gd name="connsiteY7" fmla="*/ 720080 h 1041767"/>
                    <a:gd name="connsiteX8" fmla="*/ 455172 w 1028339"/>
                    <a:gd name="connsiteY8" fmla="*/ 719066 h 1041767"/>
                    <a:gd name="connsiteX9" fmla="*/ 486977 w 1028339"/>
                    <a:gd name="connsiteY9" fmla="*/ 957604 h 1041767"/>
                    <a:gd name="connsiteX10" fmla="*/ 439270 w 1028339"/>
                    <a:gd name="connsiteY10" fmla="*/ 1021214 h 1041767"/>
                    <a:gd name="connsiteX11" fmla="*/ 355781 w 1028339"/>
                    <a:gd name="connsiteY11" fmla="*/ 1041094 h 1041767"/>
                    <a:gd name="connsiteX12" fmla="*/ 280243 w 1028339"/>
                    <a:gd name="connsiteY12" fmla="*/ 1021214 h 1041767"/>
                    <a:gd name="connsiteX13" fmla="*/ 236511 w 1028339"/>
                    <a:gd name="connsiteY13" fmla="*/ 937727 h 1041767"/>
                    <a:gd name="connsiteX14" fmla="*/ 252414 w 1028339"/>
                    <a:gd name="connsiteY14" fmla="*/ 719066 h 1041767"/>
                    <a:gd name="connsiteX15" fmla="*/ 0 w 1028339"/>
                    <a:gd name="connsiteY15" fmla="*/ 720080 h 1041767"/>
                    <a:gd name="connsiteX16" fmla="*/ 0 w 1028339"/>
                    <a:gd name="connsiteY16" fmla="*/ 0 h 1041767"/>
                    <a:gd name="connsiteX0" fmla="*/ 0 w 1035193"/>
                    <a:gd name="connsiteY0" fmla="*/ 0 h 1041767"/>
                    <a:gd name="connsiteX1" fmla="*/ 720080 w 1035193"/>
                    <a:gd name="connsiteY1" fmla="*/ 0 h 1041767"/>
                    <a:gd name="connsiteX2" fmla="*/ 693711 w 1035193"/>
                    <a:gd name="connsiteY2" fmla="*/ 249939 h 1041767"/>
                    <a:gd name="connsiteX3" fmla="*/ 956104 w 1035193"/>
                    <a:gd name="connsiteY3" fmla="*/ 257890 h 1041767"/>
                    <a:gd name="connsiteX4" fmla="*/ 1027666 w 1035193"/>
                    <a:gd name="connsiteY4" fmla="*/ 309572 h 1041767"/>
                    <a:gd name="connsiteX5" fmla="*/ 1027666 w 1035193"/>
                    <a:gd name="connsiteY5" fmla="*/ 397038 h 1041767"/>
                    <a:gd name="connsiteX6" fmla="*/ 956103 w 1035193"/>
                    <a:gd name="connsiteY6" fmla="*/ 480527 h 1041767"/>
                    <a:gd name="connsiteX7" fmla="*/ 709614 w 1035193"/>
                    <a:gd name="connsiteY7" fmla="*/ 476551 h 1041767"/>
                    <a:gd name="connsiteX8" fmla="*/ 720080 w 1035193"/>
                    <a:gd name="connsiteY8" fmla="*/ 720080 h 1041767"/>
                    <a:gd name="connsiteX9" fmla="*/ 455172 w 1035193"/>
                    <a:gd name="connsiteY9" fmla="*/ 719066 h 1041767"/>
                    <a:gd name="connsiteX10" fmla="*/ 486977 w 1035193"/>
                    <a:gd name="connsiteY10" fmla="*/ 957604 h 1041767"/>
                    <a:gd name="connsiteX11" fmla="*/ 439270 w 1035193"/>
                    <a:gd name="connsiteY11" fmla="*/ 1021214 h 1041767"/>
                    <a:gd name="connsiteX12" fmla="*/ 355781 w 1035193"/>
                    <a:gd name="connsiteY12" fmla="*/ 1041094 h 1041767"/>
                    <a:gd name="connsiteX13" fmla="*/ 280243 w 1035193"/>
                    <a:gd name="connsiteY13" fmla="*/ 1021214 h 1041767"/>
                    <a:gd name="connsiteX14" fmla="*/ 236511 w 1035193"/>
                    <a:gd name="connsiteY14" fmla="*/ 937727 h 1041767"/>
                    <a:gd name="connsiteX15" fmla="*/ 252414 w 1035193"/>
                    <a:gd name="connsiteY15" fmla="*/ 719066 h 1041767"/>
                    <a:gd name="connsiteX16" fmla="*/ 0 w 1035193"/>
                    <a:gd name="connsiteY16" fmla="*/ 720080 h 1041767"/>
                    <a:gd name="connsiteX17" fmla="*/ 0 w 1035193"/>
                    <a:gd name="connsiteY17" fmla="*/ 0 h 1041767"/>
                    <a:gd name="connsiteX0" fmla="*/ 0 w 1035193"/>
                    <a:gd name="connsiteY0" fmla="*/ 0 h 1041767"/>
                    <a:gd name="connsiteX1" fmla="*/ 720080 w 1035193"/>
                    <a:gd name="connsiteY1" fmla="*/ 0 h 1041767"/>
                    <a:gd name="connsiteX2" fmla="*/ 705638 w 1035193"/>
                    <a:gd name="connsiteY2" fmla="*/ 301622 h 1041767"/>
                    <a:gd name="connsiteX3" fmla="*/ 956104 w 1035193"/>
                    <a:gd name="connsiteY3" fmla="*/ 257890 h 1041767"/>
                    <a:gd name="connsiteX4" fmla="*/ 1027666 w 1035193"/>
                    <a:gd name="connsiteY4" fmla="*/ 309572 h 1041767"/>
                    <a:gd name="connsiteX5" fmla="*/ 1027666 w 1035193"/>
                    <a:gd name="connsiteY5" fmla="*/ 397038 h 1041767"/>
                    <a:gd name="connsiteX6" fmla="*/ 956103 w 1035193"/>
                    <a:gd name="connsiteY6" fmla="*/ 480527 h 1041767"/>
                    <a:gd name="connsiteX7" fmla="*/ 709614 w 1035193"/>
                    <a:gd name="connsiteY7" fmla="*/ 476551 h 1041767"/>
                    <a:gd name="connsiteX8" fmla="*/ 720080 w 1035193"/>
                    <a:gd name="connsiteY8" fmla="*/ 720080 h 1041767"/>
                    <a:gd name="connsiteX9" fmla="*/ 455172 w 1035193"/>
                    <a:gd name="connsiteY9" fmla="*/ 719066 h 1041767"/>
                    <a:gd name="connsiteX10" fmla="*/ 486977 w 1035193"/>
                    <a:gd name="connsiteY10" fmla="*/ 957604 h 1041767"/>
                    <a:gd name="connsiteX11" fmla="*/ 439270 w 1035193"/>
                    <a:gd name="connsiteY11" fmla="*/ 1021214 h 1041767"/>
                    <a:gd name="connsiteX12" fmla="*/ 355781 w 1035193"/>
                    <a:gd name="connsiteY12" fmla="*/ 1041094 h 1041767"/>
                    <a:gd name="connsiteX13" fmla="*/ 280243 w 1035193"/>
                    <a:gd name="connsiteY13" fmla="*/ 1021214 h 1041767"/>
                    <a:gd name="connsiteX14" fmla="*/ 236511 w 1035193"/>
                    <a:gd name="connsiteY14" fmla="*/ 937727 h 1041767"/>
                    <a:gd name="connsiteX15" fmla="*/ 252414 w 1035193"/>
                    <a:gd name="connsiteY15" fmla="*/ 719066 h 1041767"/>
                    <a:gd name="connsiteX16" fmla="*/ 0 w 1035193"/>
                    <a:gd name="connsiteY16" fmla="*/ 720080 h 1041767"/>
                    <a:gd name="connsiteX17" fmla="*/ 0 w 1035193"/>
                    <a:gd name="connsiteY17" fmla="*/ 0 h 1041767"/>
                    <a:gd name="connsiteX0" fmla="*/ 0 w 1035193"/>
                    <a:gd name="connsiteY0" fmla="*/ 0 h 1021600"/>
                    <a:gd name="connsiteX1" fmla="*/ 720080 w 1035193"/>
                    <a:gd name="connsiteY1" fmla="*/ 0 h 1021600"/>
                    <a:gd name="connsiteX2" fmla="*/ 705638 w 1035193"/>
                    <a:gd name="connsiteY2" fmla="*/ 301622 h 1021600"/>
                    <a:gd name="connsiteX3" fmla="*/ 956104 w 1035193"/>
                    <a:gd name="connsiteY3" fmla="*/ 257890 h 1021600"/>
                    <a:gd name="connsiteX4" fmla="*/ 1027666 w 1035193"/>
                    <a:gd name="connsiteY4" fmla="*/ 309572 h 1021600"/>
                    <a:gd name="connsiteX5" fmla="*/ 1027666 w 1035193"/>
                    <a:gd name="connsiteY5" fmla="*/ 397038 h 1021600"/>
                    <a:gd name="connsiteX6" fmla="*/ 956103 w 1035193"/>
                    <a:gd name="connsiteY6" fmla="*/ 480527 h 1021600"/>
                    <a:gd name="connsiteX7" fmla="*/ 709614 w 1035193"/>
                    <a:gd name="connsiteY7" fmla="*/ 476551 h 1021600"/>
                    <a:gd name="connsiteX8" fmla="*/ 720080 w 1035193"/>
                    <a:gd name="connsiteY8" fmla="*/ 720080 h 1021600"/>
                    <a:gd name="connsiteX9" fmla="*/ 455172 w 1035193"/>
                    <a:gd name="connsiteY9" fmla="*/ 719066 h 1021600"/>
                    <a:gd name="connsiteX10" fmla="*/ 486977 w 1035193"/>
                    <a:gd name="connsiteY10" fmla="*/ 957604 h 1021600"/>
                    <a:gd name="connsiteX11" fmla="*/ 439270 w 1035193"/>
                    <a:gd name="connsiteY11" fmla="*/ 1021214 h 1021600"/>
                    <a:gd name="connsiteX12" fmla="*/ 363732 w 1035193"/>
                    <a:gd name="connsiteY12" fmla="*/ 476551 h 1021600"/>
                    <a:gd name="connsiteX13" fmla="*/ 280243 w 1035193"/>
                    <a:gd name="connsiteY13" fmla="*/ 1021214 h 1021600"/>
                    <a:gd name="connsiteX14" fmla="*/ 236511 w 1035193"/>
                    <a:gd name="connsiteY14" fmla="*/ 937727 h 1021600"/>
                    <a:gd name="connsiteX15" fmla="*/ 252414 w 1035193"/>
                    <a:gd name="connsiteY15" fmla="*/ 719066 h 1021600"/>
                    <a:gd name="connsiteX16" fmla="*/ 0 w 1035193"/>
                    <a:gd name="connsiteY16" fmla="*/ 720080 h 1021600"/>
                    <a:gd name="connsiteX17" fmla="*/ 0 w 1035193"/>
                    <a:gd name="connsiteY17" fmla="*/ 0 h 1021600"/>
                    <a:gd name="connsiteX0" fmla="*/ 0 w 1035193"/>
                    <a:gd name="connsiteY0" fmla="*/ 0 h 1021600"/>
                    <a:gd name="connsiteX1" fmla="*/ 720080 w 1035193"/>
                    <a:gd name="connsiteY1" fmla="*/ 0 h 1021600"/>
                    <a:gd name="connsiteX2" fmla="*/ 705638 w 1035193"/>
                    <a:gd name="connsiteY2" fmla="*/ 301622 h 1021600"/>
                    <a:gd name="connsiteX3" fmla="*/ 956104 w 1035193"/>
                    <a:gd name="connsiteY3" fmla="*/ 257890 h 1021600"/>
                    <a:gd name="connsiteX4" fmla="*/ 1027666 w 1035193"/>
                    <a:gd name="connsiteY4" fmla="*/ 309572 h 1021600"/>
                    <a:gd name="connsiteX5" fmla="*/ 1027666 w 1035193"/>
                    <a:gd name="connsiteY5" fmla="*/ 397038 h 1021600"/>
                    <a:gd name="connsiteX6" fmla="*/ 956103 w 1035193"/>
                    <a:gd name="connsiteY6" fmla="*/ 480527 h 1021600"/>
                    <a:gd name="connsiteX7" fmla="*/ 709614 w 1035193"/>
                    <a:gd name="connsiteY7" fmla="*/ 476551 h 1021600"/>
                    <a:gd name="connsiteX8" fmla="*/ 720080 w 1035193"/>
                    <a:gd name="connsiteY8" fmla="*/ 720080 h 1021600"/>
                    <a:gd name="connsiteX9" fmla="*/ 455172 w 1035193"/>
                    <a:gd name="connsiteY9" fmla="*/ 719066 h 1021600"/>
                    <a:gd name="connsiteX10" fmla="*/ 486977 w 1035193"/>
                    <a:gd name="connsiteY10" fmla="*/ 957604 h 1021600"/>
                    <a:gd name="connsiteX11" fmla="*/ 439270 w 1035193"/>
                    <a:gd name="connsiteY11" fmla="*/ 1021214 h 1021600"/>
                    <a:gd name="connsiteX12" fmla="*/ 363732 w 1035193"/>
                    <a:gd name="connsiteY12" fmla="*/ 476551 h 1021600"/>
                    <a:gd name="connsiteX13" fmla="*/ 280243 w 1035193"/>
                    <a:gd name="connsiteY13" fmla="*/ 1021214 h 1021600"/>
                    <a:gd name="connsiteX14" fmla="*/ 236511 w 1035193"/>
                    <a:gd name="connsiteY14" fmla="*/ 937727 h 1021600"/>
                    <a:gd name="connsiteX15" fmla="*/ 280244 w 1035193"/>
                    <a:gd name="connsiteY15" fmla="*/ 719066 h 1021600"/>
                    <a:gd name="connsiteX16" fmla="*/ 0 w 1035193"/>
                    <a:gd name="connsiteY16" fmla="*/ 720080 h 1021600"/>
                    <a:gd name="connsiteX17" fmla="*/ 0 w 1035193"/>
                    <a:gd name="connsiteY17" fmla="*/ 0 h 1021600"/>
                    <a:gd name="connsiteX0" fmla="*/ 0 w 1035193"/>
                    <a:gd name="connsiteY0" fmla="*/ 0 h 1021600"/>
                    <a:gd name="connsiteX1" fmla="*/ 720080 w 1035193"/>
                    <a:gd name="connsiteY1" fmla="*/ 0 h 1021600"/>
                    <a:gd name="connsiteX2" fmla="*/ 705638 w 1035193"/>
                    <a:gd name="connsiteY2" fmla="*/ 301622 h 1021600"/>
                    <a:gd name="connsiteX3" fmla="*/ 956104 w 1035193"/>
                    <a:gd name="connsiteY3" fmla="*/ 257890 h 1021600"/>
                    <a:gd name="connsiteX4" fmla="*/ 1027666 w 1035193"/>
                    <a:gd name="connsiteY4" fmla="*/ 309572 h 1021600"/>
                    <a:gd name="connsiteX5" fmla="*/ 1027666 w 1035193"/>
                    <a:gd name="connsiteY5" fmla="*/ 397038 h 1021600"/>
                    <a:gd name="connsiteX6" fmla="*/ 956103 w 1035193"/>
                    <a:gd name="connsiteY6" fmla="*/ 480527 h 1021600"/>
                    <a:gd name="connsiteX7" fmla="*/ 709614 w 1035193"/>
                    <a:gd name="connsiteY7" fmla="*/ 476551 h 1021600"/>
                    <a:gd name="connsiteX8" fmla="*/ 720080 w 1035193"/>
                    <a:gd name="connsiteY8" fmla="*/ 720080 h 1021600"/>
                    <a:gd name="connsiteX9" fmla="*/ 455172 w 1035193"/>
                    <a:gd name="connsiteY9" fmla="*/ 719066 h 1021600"/>
                    <a:gd name="connsiteX10" fmla="*/ 486977 w 1035193"/>
                    <a:gd name="connsiteY10" fmla="*/ 957604 h 1021600"/>
                    <a:gd name="connsiteX11" fmla="*/ 439270 w 1035193"/>
                    <a:gd name="connsiteY11" fmla="*/ 1021214 h 1021600"/>
                    <a:gd name="connsiteX12" fmla="*/ 363732 w 1035193"/>
                    <a:gd name="connsiteY12" fmla="*/ 476551 h 1021600"/>
                    <a:gd name="connsiteX13" fmla="*/ 280243 w 1035193"/>
                    <a:gd name="connsiteY13" fmla="*/ 1021214 h 1021600"/>
                    <a:gd name="connsiteX14" fmla="*/ 316024 w 1035193"/>
                    <a:gd name="connsiteY14" fmla="*/ 488478 h 1021600"/>
                    <a:gd name="connsiteX15" fmla="*/ 280244 w 1035193"/>
                    <a:gd name="connsiteY15" fmla="*/ 719066 h 1021600"/>
                    <a:gd name="connsiteX16" fmla="*/ 0 w 1035193"/>
                    <a:gd name="connsiteY16" fmla="*/ 720080 h 1021600"/>
                    <a:gd name="connsiteX17" fmla="*/ 0 w 1035193"/>
                    <a:gd name="connsiteY17" fmla="*/ 0 h 1021600"/>
                    <a:gd name="connsiteX0" fmla="*/ 0 w 1035193"/>
                    <a:gd name="connsiteY0" fmla="*/ 0 h 1021471"/>
                    <a:gd name="connsiteX1" fmla="*/ 720080 w 1035193"/>
                    <a:gd name="connsiteY1" fmla="*/ 0 h 1021471"/>
                    <a:gd name="connsiteX2" fmla="*/ 705638 w 1035193"/>
                    <a:gd name="connsiteY2" fmla="*/ 301622 h 1021471"/>
                    <a:gd name="connsiteX3" fmla="*/ 956104 w 1035193"/>
                    <a:gd name="connsiteY3" fmla="*/ 257890 h 1021471"/>
                    <a:gd name="connsiteX4" fmla="*/ 1027666 w 1035193"/>
                    <a:gd name="connsiteY4" fmla="*/ 309572 h 1021471"/>
                    <a:gd name="connsiteX5" fmla="*/ 1027666 w 1035193"/>
                    <a:gd name="connsiteY5" fmla="*/ 397038 h 1021471"/>
                    <a:gd name="connsiteX6" fmla="*/ 956103 w 1035193"/>
                    <a:gd name="connsiteY6" fmla="*/ 480527 h 1021471"/>
                    <a:gd name="connsiteX7" fmla="*/ 709614 w 1035193"/>
                    <a:gd name="connsiteY7" fmla="*/ 476551 h 1021471"/>
                    <a:gd name="connsiteX8" fmla="*/ 720080 w 1035193"/>
                    <a:gd name="connsiteY8" fmla="*/ 720080 h 1021471"/>
                    <a:gd name="connsiteX9" fmla="*/ 455172 w 1035193"/>
                    <a:gd name="connsiteY9" fmla="*/ 719066 h 1021471"/>
                    <a:gd name="connsiteX10" fmla="*/ 486977 w 1035193"/>
                    <a:gd name="connsiteY10" fmla="*/ 957604 h 1021471"/>
                    <a:gd name="connsiteX11" fmla="*/ 439270 w 1035193"/>
                    <a:gd name="connsiteY11" fmla="*/ 1021214 h 1021471"/>
                    <a:gd name="connsiteX12" fmla="*/ 363732 w 1035193"/>
                    <a:gd name="connsiteY12" fmla="*/ 476551 h 1021471"/>
                    <a:gd name="connsiteX13" fmla="*/ 363732 w 1035193"/>
                    <a:gd name="connsiteY13" fmla="*/ 420891 h 1021471"/>
                    <a:gd name="connsiteX14" fmla="*/ 316024 w 1035193"/>
                    <a:gd name="connsiteY14" fmla="*/ 488478 h 1021471"/>
                    <a:gd name="connsiteX15" fmla="*/ 280244 w 1035193"/>
                    <a:gd name="connsiteY15" fmla="*/ 719066 h 1021471"/>
                    <a:gd name="connsiteX16" fmla="*/ 0 w 1035193"/>
                    <a:gd name="connsiteY16" fmla="*/ 720080 h 1021471"/>
                    <a:gd name="connsiteX17" fmla="*/ 0 w 1035193"/>
                    <a:gd name="connsiteY17" fmla="*/ 0 h 1021471"/>
                    <a:gd name="connsiteX0" fmla="*/ 0 w 1035193"/>
                    <a:gd name="connsiteY0" fmla="*/ 0 h 960226"/>
                    <a:gd name="connsiteX1" fmla="*/ 720080 w 1035193"/>
                    <a:gd name="connsiteY1" fmla="*/ 0 h 960226"/>
                    <a:gd name="connsiteX2" fmla="*/ 705638 w 1035193"/>
                    <a:gd name="connsiteY2" fmla="*/ 301622 h 960226"/>
                    <a:gd name="connsiteX3" fmla="*/ 956104 w 1035193"/>
                    <a:gd name="connsiteY3" fmla="*/ 257890 h 960226"/>
                    <a:gd name="connsiteX4" fmla="*/ 1027666 w 1035193"/>
                    <a:gd name="connsiteY4" fmla="*/ 309572 h 960226"/>
                    <a:gd name="connsiteX5" fmla="*/ 1027666 w 1035193"/>
                    <a:gd name="connsiteY5" fmla="*/ 397038 h 960226"/>
                    <a:gd name="connsiteX6" fmla="*/ 956103 w 1035193"/>
                    <a:gd name="connsiteY6" fmla="*/ 480527 h 960226"/>
                    <a:gd name="connsiteX7" fmla="*/ 709614 w 1035193"/>
                    <a:gd name="connsiteY7" fmla="*/ 476551 h 960226"/>
                    <a:gd name="connsiteX8" fmla="*/ 720080 w 1035193"/>
                    <a:gd name="connsiteY8" fmla="*/ 720080 h 960226"/>
                    <a:gd name="connsiteX9" fmla="*/ 455172 w 1035193"/>
                    <a:gd name="connsiteY9" fmla="*/ 719066 h 960226"/>
                    <a:gd name="connsiteX10" fmla="*/ 486977 w 1035193"/>
                    <a:gd name="connsiteY10" fmla="*/ 957604 h 960226"/>
                    <a:gd name="connsiteX11" fmla="*/ 403489 w 1035193"/>
                    <a:gd name="connsiteY11" fmla="*/ 416915 h 960226"/>
                    <a:gd name="connsiteX12" fmla="*/ 363732 w 1035193"/>
                    <a:gd name="connsiteY12" fmla="*/ 476551 h 960226"/>
                    <a:gd name="connsiteX13" fmla="*/ 363732 w 1035193"/>
                    <a:gd name="connsiteY13" fmla="*/ 420891 h 960226"/>
                    <a:gd name="connsiteX14" fmla="*/ 316024 w 1035193"/>
                    <a:gd name="connsiteY14" fmla="*/ 488478 h 960226"/>
                    <a:gd name="connsiteX15" fmla="*/ 280244 w 1035193"/>
                    <a:gd name="connsiteY15" fmla="*/ 719066 h 960226"/>
                    <a:gd name="connsiteX16" fmla="*/ 0 w 1035193"/>
                    <a:gd name="connsiteY16" fmla="*/ 720080 h 960226"/>
                    <a:gd name="connsiteX17" fmla="*/ 0 w 1035193"/>
                    <a:gd name="connsiteY17" fmla="*/ 0 h 960226"/>
                    <a:gd name="connsiteX0" fmla="*/ 0 w 1035193"/>
                    <a:gd name="connsiteY0" fmla="*/ 0 h 743081"/>
                    <a:gd name="connsiteX1" fmla="*/ 720080 w 1035193"/>
                    <a:gd name="connsiteY1" fmla="*/ 0 h 743081"/>
                    <a:gd name="connsiteX2" fmla="*/ 705638 w 1035193"/>
                    <a:gd name="connsiteY2" fmla="*/ 301622 h 743081"/>
                    <a:gd name="connsiteX3" fmla="*/ 956104 w 1035193"/>
                    <a:gd name="connsiteY3" fmla="*/ 257890 h 743081"/>
                    <a:gd name="connsiteX4" fmla="*/ 1027666 w 1035193"/>
                    <a:gd name="connsiteY4" fmla="*/ 309572 h 743081"/>
                    <a:gd name="connsiteX5" fmla="*/ 1027666 w 1035193"/>
                    <a:gd name="connsiteY5" fmla="*/ 397038 h 743081"/>
                    <a:gd name="connsiteX6" fmla="*/ 956103 w 1035193"/>
                    <a:gd name="connsiteY6" fmla="*/ 480527 h 743081"/>
                    <a:gd name="connsiteX7" fmla="*/ 709614 w 1035193"/>
                    <a:gd name="connsiteY7" fmla="*/ 476551 h 743081"/>
                    <a:gd name="connsiteX8" fmla="*/ 720080 w 1035193"/>
                    <a:gd name="connsiteY8" fmla="*/ 720080 h 743081"/>
                    <a:gd name="connsiteX9" fmla="*/ 455172 w 1035193"/>
                    <a:gd name="connsiteY9" fmla="*/ 719066 h 743081"/>
                    <a:gd name="connsiteX10" fmla="*/ 479026 w 1035193"/>
                    <a:gd name="connsiteY10" fmla="*/ 416915 h 743081"/>
                    <a:gd name="connsiteX11" fmla="*/ 403489 w 1035193"/>
                    <a:gd name="connsiteY11" fmla="*/ 416915 h 743081"/>
                    <a:gd name="connsiteX12" fmla="*/ 363732 w 1035193"/>
                    <a:gd name="connsiteY12" fmla="*/ 476551 h 743081"/>
                    <a:gd name="connsiteX13" fmla="*/ 363732 w 1035193"/>
                    <a:gd name="connsiteY13" fmla="*/ 420891 h 743081"/>
                    <a:gd name="connsiteX14" fmla="*/ 316024 w 1035193"/>
                    <a:gd name="connsiteY14" fmla="*/ 488478 h 743081"/>
                    <a:gd name="connsiteX15" fmla="*/ 280244 w 1035193"/>
                    <a:gd name="connsiteY15" fmla="*/ 719066 h 743081"/>
                    <a:gd name="connsiteX16" fmla="*/ 0 w 1035193"/>
                    <a:gd name="connsiteY16" fmla="*/ 720080 h 743081"/>
                    <a:gd name="connsiteX17" fmla="*/ 0 w 1035193"/>
                    <a:gd name="connsiteY17" fmla="*/ 0 h 743081"/>
                    <a:gd name="connsiteX0" fmla="*/ 0 w 1035193"/>
                    <a:gd name="connsiteY0" fmla="*/ 0 h 743081"/>
                    <a:gd name="connsiteX1" fmla="*/ 720080 w 1035193"/>
                    <a:gd name="connsiteY1" fmla="*/ 0 h 743081"/>
                    <a:gd name="connsiteX2" fmla="*/ 705638 w 1035193"/>
                    <a:gd name="connsiteY2" fmla="*/ 301622 h 743081"/>
                    <a:gd name="connsiteX3" fmla="*/ 956104 w 1035193"/>
                    <a:gd name="connsiteY3" fmla="*/ 257890 h 743081"/>
                    <a:gd name="connsiteX4" fmla="*/ 1027666 w 1035193"/>
                    <a:gd name="connsiteY4" fmla="*/ 309572 h 743081"/>
                    <a:gd name="connsiteX5" fmla="*/ 1027666 w 1035193"/>
                    <a:gd name="connsiteY5" fmla="*/ 397038 h 743081"/>
                    <a:gd name="connsiteX6" fmla="*/ 956103 w 1035193"/>
                    <a:gd name="connsiteY6" fmla="*/ 480527 h 743081"/>
                    <a:gd name="connsiteX7" fmla="*/ 709614 w 1035193"/>
                    <a:gd name="connsiteY7" fmla="*/ 476551 h 743081"/>
                    <a:gd name="connsiteX8" fmla="*/ 720080 w 1035193"/>
                    <a:gd name="connsiteY8" fmla="*/ 720080 h 743081"/>
                    <a:gd name="connsiteX9" fmla="*/ 455172 w 1035193"/>
                    <a:gd name="connsiteY9" fmla="*/ 719066 h 743081"/>
                    <a:gd name="connsiteX10" fmla="*/ 479026 w 1035193"/>
                    <a:gd name="connsiteY10" fmla="*/ 416915 h 743081"/>
                    <a:gd name="connsiteX11" fmla="*/ 403489 w 1035193"/>
                    <a:gd name="connsiteY11" fmla="*/ 416915 h 743081"/>
                    <a:gd name="connsiteX12" fmla="*/ 363732 w 1035193"/>
                    <a:gd name="connsiteY12" fmla="*/ 420891 h 743081"/>
                    <a:gd name="connsiteX13" fmla="*/ 316024 w 1035193"/>
                    <a:gd name="connsiteY13" fmla="*/ 488478 h 743081"/>
                    <a:gd name="connsiteX14" fmla="*/ 280244 w 1035193"/>
                    <a:gd name="connsiteY14" fmla="*/ 719066 h 743081"/>
                    <a:gd name="connsiteX15" fmla="*/ 0 w 1035193"/>
                    <a:gd name="connsiteY15" fmla="*/ 720080 h 743081"/>
                    <a:gd name="connsiteX16" fmla="*/ 0 w 1035193"/>
                    <a:gd name="connsiteY16" fmla="*/ 0 h 743081"/>
                    <a:gd name="connsiteX0" fmla="*/ 0 w 1035193"/>
                    <a:gd name="connsiteY0" fmla="*/ 0 h 743081"/>
                    <a:gd name="connsiteX1" fmla="*/ 720080 w 1035193"/>
                    <a:gd name="connsiteY1" fmla="*/ 0 h 743081"/>
                    <a:gd name="connsiteX2" fmla="*/ 705638 w 1035193"/>
                    <a:gd name="connsiteY2" fmla="*/ 301622 h 743081"/>
                    <a:gd name="connsiteX3" fmla="*/ 956104 w 1035193"/>
                    <a:gd name="connsiteY3" fmla="*/ 257890 h 743081"/>
                    <a:gd name="connsiteX4" fmla="*/ 1027666 w 1035193"/>
                    <a:gd name="connsiteY4" fmla="*/ 309572 h 743081"/>
                    <a:gd name="connsiteX5" fmla="*/ 1027666 w 1035193"/>
                    <a:gd name="connsiteY5" fmla="*/ 397038 h 743081"/>
                    <a:gd name="connsiteX6" fmla="*/ 956103 w 1035193"/>
                    <a:gd name="connsiteY6" fmla="*/ 480527 h 743081"/>
                    <a:gd name="connsiteX7" fmla="*/ 709614 w 1035193"/>
                    <a:gd name="connsiteY7" fmla="*/ 476551 h 743081"/>
                    <a:gd name="connsiteX8" fmla="*/ 720080 w 1035193"/>
                    <a:gd name="connsiteY8" fmla="*/ 720080 h 743081"/>
                    <a:gd name="connsiteX9" fmla="*/ 455172 w 1035193"/>
                    <a:gd name="connsiteY9" fmla="*/ 719066 h 743081"/>
                    <a:gd name="connsiteX10" fmla="*/ 479026 w 1035193"/>
                    <a:gd name="connsiteY10" fmla="*/ 416915 h 743081"/>
                    <a:gd name="connsiteX11" fmla="*/ 363732 w 1035193"/>
                    <a:gd name="connsiteY11" fmla="*/ 420891 h 743081"/>
                    <a:gd name="connsiteX12" fmla="*/ 316024 w 1035193"/>
                    <a:gd name="connsiteY12" fmla="*/ 488478 h 743081"/>
                    <a:gd name="connsiteX13" fmla="*/ 280244 w 1035193"/>
                    <a:gd name="connsiteY13" fmla="*/ 719066 h 743081"/>
                    <a:gd name="connsiteX14" fmla="*/ 0 w 1035193"/>
                    <a:gd name="connsiteY14" fmla="*/ 720080 h 743081"/>
                    <a:gd name="connsiteX15" fmla="*/ 0 w 1035193"/>
                    <a:gd name="connsiteY15" fmla="*/ 0 h 743081"/>
                    <a:gd name="connsiteX0" fmla="*/ 0 w 1035193"/>
                    <a:gd name="connsiteY0" fmla="*/ 0 h 743081"/>
                    <a:gd name="connsiteX1" fmla="*/ 720080 w 1035193"/>
                    <a:gd name="connsiteY1" fmla="*/ 0 h 743081"/>
                    <a:gd name="connsiteX2" fmla="*/ 705638 w 1035193"/>
                    <a:gd name="connsiteY2" fmla="*/ 301622 h 743081"/>
                    <a:gd name="connsiteX3" fmla="*/ 956104 w 1035193"/>
                    <a:gd name="connsiteY3" fmla="*/ 257890 h 743081"/>
                    <a:gd name="connsiteX4" fmla="*/ 1027666 w 1035193"/>
                    <a:gd name="connsiteY4" fmla="*/ 309572 h 743081"/>
                    <a:gd name="connsiteX5" fmla="*/ 1027666 w 1035193"/>
                    <a:gd name="connsiteY5" fmla="*/ 397038 h 743081"/>
                    <a:gd name="connsiteX6" fmla="*/ 956103 w 1035193"/>
                    <a:gd name="connsiteY6" fmla="*/ 480527 h 743081"/>
                    <a:gd name="connsiteX7" fmla="*/ 709614 w 1035193"/>
                    <a:gd name="connsiteY7" fmla="*/ 476551 h 743081"/>
                    <a:gd name="connsiteX8" fmla="*/ 720080 w 1035193"/>
                    <a:gd name="connsiteY8" fmla="*/ 720080 h 743081"/>
                    <a:gd name="connsiteX9" fmla="*/ 455172 w 1035193"/>
                    <a:gd name="connsiteY9" fmla="*/ 719066 h 743081"/>
                    <a:gd name="connsiteX10" fmla="*/ 479026 w 1035193"/>
                    <a:gd name="connsiteY10" fmla="*/ 416915 h 743081"/>
                    <a:gd name="connsiteX11" fmla="*/ 316024 w 1035193"/>
                    <a:gd name="connsiteY11" fmla="*/ 488478 h 743081"/>
                    <a:gd name="connsiteX12" fmla="*/ 280244 w 1035193"/>
                    <a:gd name="connsiteY12" fmla="*/ 719066 h 743081"/>
                    <a:gd name="connsiteX13" fmla="*/ 0 w 1035193"/>
                    <a:gd name="connsiteY13" fmla="*/ 720080 h 743081"/>
                    <a:gd name="connsiteX14" fmla="*/ 0 w 1035193"/>
                    <a:gd name="connsiteY14" fmla="*/ 0 h 743081"/>
                    <a:gd name="connsiteX0" fmla="*/ 0 w 1035193"/>
                    <a:gd name="connsiteY0" fmla="*/ 0 h 743081"/>
                    <a:gd name="connsiteX1" fmla="*/ 720080 w 1035193"/>
                    <a:gd name="connsiteY1" fmla="*/ 0 h 743081"/>
                    <a:gd name="connsiteX2" fmla="*/ 705638 w 1035193"/>
                    <a:gd name="connsiteY2" fmla="*/ 301622 h 743081"/>
                    <a:gd name="connsiteX3" fmla="*/ 956104 w 1035193"/>
                    <a:gd name="connsiteY3" fmla="*/ 257890 h 743081"/>
                    <a:gd name="connsiteX4" fmla="*/ 1027666 w 1035193"/>
                    <a:gd name="connsiteY4" fmla="*/ 309572 h 743081"/>
                    <a:gd name="connsiteX5" fmla="*/ 1027666 w 1035193"/>
                    <a:gd name="connsiteY5" fmla="*/ 397038 h 743081"/>
                    <a:gd name="connsiteX6" fmla="*/ 956103 w 1035193"/>
                    <a:gd name="connsiteY6" fmla="*/ 480527 h 743081"/>
                    <a:gd name="connsiteX7" fmla="*/ 709614 w 1035193"/>
                    <a:gd name="connsiteY7" fmla="*/ 476551 h 743081"/>
                    <a:gd name="connsiteX8" fmla="*/ 720080 w 1035193"/>
                    <a:gd name="connsiteY8" fmla="*/ 720080 h 743081"/>
                    <a:gd name="connsiteX9" fmla="*/ 455172 w 1035193"/>
                    <a:gd name="connsiteY9" fmla="*/ 719066 h 743081"/>
                    <a:gd name="connsiteX10" fmla="*/ 479026 w 1035193"/>
                    <a:gd name="connsiteY10" fmla="*/ 416915 h 743081"/>
                    <a:gd name="connsiteX11" fmla="*/ 252413 w 1035193"/>
                    <a:gd name="connsiteY11" fmla="*/ 488478 h 743081"/>
                    <a:gd name="connsiteX12" fmla="*/ 280244 w 1035193"/>
                    <a:gd name="connsiteY12" fmla="*/ 719066 h 743081"/>
                    <a:gd name="connsiteX13" fmla="*/ 0 w 1035193"/>
                    <a:gd name="connsiteY13" fmla="*/ 720080 h 743081"/>
                    <a:gd name="connsiteX14" fmla="*/ 0 w 1035193"/>
                    <a:gd name="connsiteY14" fmla="*/ 0 h 743081"/>
                    <a:gd name="connsiteX0" fmla="*/ 0 w 1035193"/>
                    <a:gd name="connsiteY0" fmla="*/ 0 h 743081"/>
                    <a:gd name="connsiteX1" fmla="*/ 720080 w 1035193"/>
                    <a:gd name="connsiteY1" fmla="*/ 0 h 743081"/>
                    <a:gd name="connsiteX2" fmla="*/ 705638 w 1035193"/>
                    <a:gd name="connsiteY2" fmla="*/ 301622 h 743081"/>
                    <a:gd name="connsiteX3" fmla="*/ 956104 w 1035193"/>
                    <a:gd name="connsiteY3" fmla="*/ 257890 h 743081"/>
                    <a:gd name="connsiteX4" fmla="*/ 1027666 w 1035193"/>
                    <a:gd name="connsiteY4" fmla="*/ 309572 h 743081"/>
                    <a:gd name="connsiteX5" fmla="*/ 1027666 w 1035193"/>
                    <a:gd name="connsiteY5" fmla="*/ 397038 h 743081"/>
                    <a:gd name="connsiteX6" fmla="*/ 956103 w 1035193"/>
                    <a:gd name="connsiteY6" fmla="*/ 480527 h 743081"/>
                    <a:gd name="connsiteX7" fmla="*/ 709614 w 1035193"/>
                    <a:gd name="connsiteY7" fmla="*/ 476551 h 743081"/>
                    <a:gd name="connsiteX8" fmla="*/ 720080 w 1035193"/>
                    <a:gd name="connsiteY8" fmla="*/ 720080 h 743081"/>
                    <a:gd name="connsiteX9" fmla="*/ 455172 w 1035193"/>
                    <a:gd name="connsiteY9" fmla="*/ 719066 h 743081"/>
                    <a:gd name="connsiteX10" fmla="*/ 459148 w 1035193"/>
                    <a:gd name="connsiteY10" fmla="*/ 484501 h 743081"/>
                    <a:gd name="connsiteX11" fmla="*/ 252413 w 1035193"/>
                    <a:gd name="connsiteY11" fmla="*/ 488478 h 743081"/>
                    <a:gd name="connsiteX12" fmla="*/ 280244 w 1035193"/>
                    <a:gd name="connsiteY12" fmla="*/ 719066 h 743081"/>
                    <a:gd name="connsiteX13" fmla="*/ 0 w 1035193"/>
                    <a:gd name="connsiteY13" fmla="*/ 720080 h 743081"/>
                    <a:gd name="connsiteX14" fmla="*/ 0 w 1035193"/>
                    <a:gd name="connsiteY14" fmla="*/ 0 h 743081"/>
                    <a:gd name="connsiteX0" fmla="*/ 0 w 1035193"/>
                    <a:gd name="connsiteY0" fmla="*/ 0 h 743081"/>
                    <a:gd name="connsiteX1" fmla="*/ 720080 w 1035193"/>
                    <a:gd name="connsiteY1" fmla="*/ 0 h 743081"/>
                    <a:gd name="connsiteX2" fmla="*/ 705638 w 1035193"/>
                    <a:gd name="connsiteY2" fmla="*/ 301622 h 743081"/>
                    <a:gd name="connsiteX3" fmla="*/ 956104 w 1035193"/>
                    <a:gd name="connsiteY3" fmla="*/ 257890 h 743081"/>
                    <a:gd name="connsiteX4" fmla="*/ 1027666 w 1035193"/>
                    <a:gd name="connsiteY4" fmla="*/ 309572 h 743081"/>
                    <a:gd name="connsiteX5" fmla="*/ 1027666 w 1035193"/>
                    <a:gd name="connsiteY5" fmla="*/ 397038 h 743081"/>
                    <a:gd name="connsiteX6" fmla="*/ 956103 w 1035193"/>
                    <a:gd name="connsiteY6" fmla="*/ 480527 h 743081"/>
                    <a:gd name="connsiteX7" fmla="*/ 709614 w 1035193"/>
                    <a:gd name="connsiteY7" fmla="*/ 476551 h 743081"/>
                    <a:gd name="connsiteX8" fmla="*/ 720080 w 1035193"/>
                    <a:gd name="connsiteY8" fmla="*/ 720080 h 743081"/>
                    <a:gd name="connsiteX9" fmla="*/ 455172 w 1035193"/>
                    <a:gd name="connsiteY9" fmla="*/ 719066 h 743081"/>
                    <a:gd name="connsiteX10" fmla="*/ 459148 w 1035193"/>
                    <a:gd name="connsiteY10" fmla="*/ 484501 h 743081"/>
                    <a:gd name="connsiteX11" fmla="*/ 252413 w 1035193"/>
                    <a:gd name="connsiteY11" fmla="*/ 488478 h 743081"/>
                    <a:gd name="connsiteX12" fmla="*/ 260365 w 1035193"/>
                    <a:gd name="connsiteY12" fmla="*/ 607751 h 743081"/>
                    <a:gd name="connsiteX13" fmla="*/ 280244 w 1035193"/>
                    <a:gd name="connsiteY13" fmla="*/ 719066 h 743081"/>
                    <a:gd name="connsiteX14" fmla="*/ 0 w 1035193"/>
                    <a:gd name="connsiteY14" fmla="*/ 720080 h 743081"/>
                    <a:gd name="connsiteX15" fmla="*/ 0 w 1035193"/>
                    <a:gd name="connsiteY15" fmla="*/ 0 h 743081"/>
                    <a:gd name="connsiteX0" fmla="*/ 0 w 1035193"/>
                    <a:gd name="connsiteY0" fmla="*/ 0 h 743081"/>
                    <a:gd name="connsiteX1" fmla="*/ 720080 w 1035193"/>
                    <a:gd name="connsiteY1" fmla="*/ 0 h 743081"/>
                    <a:gd name="connsiteX2" fmla="*/ 705638 w 1035193"/>
                    <a:gd name="connsiteY2" fmla="*/ 301622 h 743081"/>
                    <a:gd name="connsiteX3" fmla="*/ 956104 w 1035193"/>
                    <a:gd name="connsiteY3" fmla="*/ 257890 h 743081"/>
                    <a:gd name="connsiteX4" fmla="*/ 1027666 w 1035193"/>
                    <a:gd name="connsiteY4" fmla="*/ 309572 h 743081"/>
                    <a:gd name="connsiteX5" fmla="*/ 1027666 w 1035193"/>
                    <a:gd name="connsiteY5" fmla="*/ 397038 h 743081"/>
                    <a:gd name="connsiteX6" fmla="*/ 956103 w 1035193"/>
                    <a:gd name="connsiteY6" fmla="*/ 480527 h 743081"/>
                    <a:gd name="connsiteX7" fmla="*/ 709614 w 1035193"/>
                    <a:gd name="connsiteY7" fmla="*/ 476551 h 743081"/>
                    <a:gd name="connsiteX8" fmla="*/ 720080 w 1035193"/>
                    <a:gd name="connsiteY8" fmla="*/ 720080 h 743081"/>
                    <a:gd name="connsiteX9" fmla="*/ 455172 w 1035193"/>
                    <a:gd name="connsiteY9" fmla="*/ 719066 h 743081"/>
                    <a:gd name="connsiteX10" fmla="*/ 475050 w 1035193"/>
                    <a:gd name="connsiteY10" fmla="*/ 587873 h 743081"/>
                    <a:gd name="connsiteX11" fmla="*/ 459148 w 1035193"/>
                    <a:gd name="connsiteY11" fmla="*/ 484501 h 743081"/>
                    <a:gd name="connsiteX12" fmla="*/ 252413 w 1035193"/>
                    <a:gd name="connsiteY12" fmla="*/ 488478 h 743081"/>
                    <a:gd name="connsiteX13" fmla="*/ 260365 w 1035193"/>
                    <a:gd name="connsiteY13" fmla="*/ 607751 h 743081"/>
                    <a:gd name="connsiteX14" fmla="*/ 280244 w 1035193"/>
                    <a:gd name="connsiteY14" fmla="*/ 719066 h 743081"/>
                    <a:gd name="connsiteX15" fmla="*/ 0 w 1035193"/>
                    <a:gd name="connsiteY15" fmla="*/ 720080 h 743081"/>
                    <a:gd name="connsiteX16" fmla="*/ 0 w 1035193"/>
                    <a:gd name="connsiteY16" fmla="*/ 0 h 743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35193" h="743081">
                      <a:moveTo>
                        <a:pt x="0" y="0"/>
                      </a:moveTo>
                      <a:lnTo>
                        <a:pt x="720080" y="0"/>
                      </a:lnTo>
                      <a:cubicBezTo>
                        <a:pt x="865516" y="40331"/>
                        <a:pt x="666963" y="235449"/>
                        <a:pt x="705638" y="301622"/>
                      </a:cubicBezTo>
                      <a:cubicBezTo>
                        <a:pt x="733711" y="360506"/>
                        <a:pt x="913034" y="233374"/>
                        <a:pt x="956104" y="257890"/>
                      </a:cubicBezTo>
                      <a:cubicBezTo>
                        <a:pt x="1007787" y="268491"/>
                        <a:pt x="1015739" y="286381"/>
                        <a:pt x="1027666" y="309572"/>
                      </a:cubicBezTo>
                      <a:cubicBezTo>
                        <a:pt x="1039593" y="332763"/>
                        <a:pt x="1035617" y="369208"/>
                        <a:pt x="1027666" y="397038"/>
                      </a:cubicBezTo>
                      <a:cubicBezTo>
                        <a:pt x="1019715" y="424868"/>
                        <a:pt x="996522" y="467275"/>
                        <a:pt x="956103" y="480527"/>
                      </a:cubicBezTo>
                      <a:cubicBezTo>
                        <a:pt x="915684" y="493779"/>
                        <a:pt x="742988" y="425361"/>
                        <a:pt x="709614" y="476551"/>
                      </a:cubicBezTo>
                      <a:lnTo>
                        <a:pt x="720080" y="720080"/>
                      </a:lnTo>
                      <a:cubicBezTo>
                        <a:pt x="676348" y="785678"/>
                        <a:pt x="519201" y="686767"/>
                        <a:pt x="455172" y="719066"/>
                      </a:cubicBezTo>
                      <a:cubicBezTo>
                        <a:pt x="409033" y="696369"/>
                        <a:pt x="474387" y="626967"/>
                        <a:pt x="475050" y="587873"/>
                      </a:cubicBezTo>
                      <a:cubicBezTo>
                        <a:pt x="475713" y="548779"/>
                        <a:pt x="490953" y="500404"/>
                        <a:pt x="459148" y="484501"/>
                      </a:cubicBezTo>
                      <a:cubicBezTo>
                        <a:pt x="435957" y="446070"/>
                        <a:pt x="285543" y="438120"/>
                        <a:pt x="252413" y="488478"/>
                      </a:cubicBezTo>
                      <a:cubicBezTo>
                        <a:pt x="223921" y="509020"/>
                        <a:pt x="255727" y="569320"/>
                        <a:pt x="260365" y="607751"/>
                      </a:cubicBezTo>
                      <a:cubicBezTo>
                        <a:pt x="265003" y="646182"/>
                        <a:pt x="328276" y="700345"/>
                        <a:pt x="280244" y="719066"/>
                      </a:cubicBezTo>
                      <a:lnTo>
                        <a:pt x="0" y="7200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4D43E"/>
                </a:solidFill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  <a:bevelB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tlCol="0" anchor="t" anchorCtr="0"/>
                <a:lstStyle/>
                <a:p>
                  <a:endParaRPr lang="de-DE" sz="1400" b="1" dirty="0" smtClean="0">
                    <a:solidFill>
                      <a:schemeClr val="tx1"/>
                    </a:solidFill>
                  </a:endParaRPr>
                </a:p>
                <a:p>
                  <a:r>
                    <a:rPr lang="de-DE" sz="1200" b="1" dirty="0" smtClean="0">
                      <a:solidFill>
                        <a:schemeClr val="tx1"/>
                      </a:solidFill>
                    </a:rPr>
                    <a:t> </a:t>
                  </a:r>
                  <a:endParaRPr lang="de-DE" sz="12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6" name="Textfeld 85"/>
              <p:cNvSpPr txBox="1"/>
              <p:nvPr/>
            </p:nvSpPr>
            <p:spPr>
              <a:xfrm>
                <a:off x="7947976" y="1339052"/>
                <a:ext cx="1118012" cy="261610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de-DE" sz="1100" b="1" dirty="0" smtClean="0"/>
                  <a:t>Darlehen</a:t>
                </a:r>
              </a:p>
            </p:txBody>
          </p:sp>
          <p:pic>
            <p:nvPicPr>
              <p:cNvPr id="87" name="Grafik 10" descr="IB_4c_unter_50mm_Breite Kopie.gif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rcRect/>
              <a:stretch>
                <a:fillRect/>
              </a:stretch>
            </p:blipFill>
            <p:spPr bwMode="auto">
              <a:xfrm>
                <a:off x="7308304" y="1584180"/>
                <a:ext cx="196513" cy="279853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  <a:extLst/>
            </p:spPr>
          </p:pic>
          <p:sp>
            <p:nvSpPr>
              <p:cNvPr id="98" name="Textfeld 97"/>
              <p:cNvSpPr txBox="1"/>
              <p:nvPr/>
            </p:nvSpPr>
            <p:spPr>
              <a:xfrm>
                <a:off x="6828550" y="1340768"/>
                <a:ext cx="1118012" cy="246221"/>
              </a:xfrm>
              <a:prstGeom prst="rect">
                <a:avLst/>
              </a:prstGeom>
              <a:noFill/>
              <a:scene3d>
                <a:camera prst="orthographicFront"/>
                <a:lightRig rig="threePt" dir="t"/>
              </a:scene3d>
              <a:sp3d>
                <a:bevelT/>
                <a:bevelB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de-DE" sz="1000" b="1" dirty="0" smtClean="0"/>
                  <a:t>Finanzierung</a:t>
                </a:r>
                <a:endParaRPr lang="de-DE" sz="1000" b="1" dirty="0"/>
              </a:p>
            </p:txBody>
          </p:sp>
        </p:grpSp>
        <p:sp>
          <p:nvSpPr>
            <p:cNvPr id="83" name="Textfeld 82"/>
            <p:cNvSpPr txBox="1"/>
            <p:nvPr/>
          </p:nvSpPr>
          <p:spPr>
            <a:xfrm>
              <a:off x="7966193" y="1647524"/>
              <a:ext cx="13754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       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352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908050"/>
            <a:ext cx="8220075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200"/>
              </a:spcBef>
              <a:buFontTx/>
              <a:buNone/>
            </a:pPr>
            <a:endParaRPr lang="de-DE" b="0" smtClean="0"/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Tx/>
              <a:buNone/>
            </a:pPr>
            <a:endParaRPr lang="de-DE" b="0" smtClean="0"/>
          </a:p>
        </p:txBody>
      </p:sp>
      <p:graphicFrame>
        <p:nvGraphicFramePr>
          <p:cNvPr id="502891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126386"/>
              </p:ext>
            </p:extLst>
          </p:nvPr>
        </p:nvGraphicFramePr>
        <p:xfrm>
          <a:off x="35496" y="1040197"/>
          <a:ext cx="9073012" cy="4972671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9"/>
                <a:gridCol w="136815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440163"/>
              </a:tblGrid>
              <a:tr h="27717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Produkte¹/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Kriterien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Existenzgründungen</a:t>
                      </a:r>
                    </a:p>
                  </a:txBody>
                  <a:tcPr marL="36000" marR="36000" marT="36000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</a:tr>
              <a:tr h="220401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Gründung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 - Sachsen-Anhalt IMPULS</a:t>
                      </a:r>
                    </a:p>
                  </a:txBody>
                  <a:tcPr marL="36000" marR="36000" marT="36000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36000" marR="36000" marT="36000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Sachsen-Anhalt MUT</a:t>
                      </a:r>
                    </a:p>
                  </a:txBody>
                  <a:tcPr marL="36000" marR="36000" marT="36000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830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IB-Gründungsdarlehen</a:t>
                      </a: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IB-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Mezzaninedarlehen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für innovative Gründungen</a:t>
                      </a:r>
                    </a:p>
                  </a:txBody>
                  <a:tcPr marL="36000" marR="36000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IB-Nachfolgedarlehen</a:t>
                      </a:r>
                    </a:p>
                  </a:txBody>
                  <a:tcPr marL="36000" marR="36000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IB-Zwischenfinanzierung</a:t>
                      </a:r>
                    </a:p>
                  </a:txBody>
                  <a:tcPr marL="36000" marR="36000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</a:tr>
              <a:tr h="25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Antragsteller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Gründer (KMU)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Gründer (Kleine Unternehmen)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Privatperson/Gründer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Gründer (KMU)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Art/Umfang d. Darlehens in T€ 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i.d.R. min. 10 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anose="05000000000000000000" pitchFamily="2" charset="2"/>
                        </a:rPr>
                        <a:t>bis 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max. 500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i.d.R. min. 25 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sym typeface="Wingdings" panose="05000000000000000000" pitchFamily="2" charset="2"/>
                        </a:rPr>
                        <a:t>bis 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max. 500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i.d.R. min. 25 bis max. 3.000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32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+mn-ea"/>
                          <a:cs typeface="+mn-cs"/>
                        </a:rPr>
                        <a:t>Investitionen, insbesondere</a:t>
                      </a:r>
                      <a:r>
                        <a:rPr kumimoji="0" lang="de-DE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de-DE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Untern.-übernahme/Nachfolge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de-DE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Zwischenfinanzierungen</a:t>
                      </a:r>
                    </a:p>
                  </a:txBody>
                  <a:tcPr marL="54000" marR="54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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b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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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b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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56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Betriebsmittel, insbesondere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Auftragsvorfinanzierung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de-DE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Markteinführung/-erschließung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de-DE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FuE</a:t>
                      </a:r>
                      <a:r>
                        <a:rPr kumimoji="0" lang="de-DE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; Innovationen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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b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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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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b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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  <a:sym typeface="Wingdings"/>
                        </a:rPr>
                        <a:t>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7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Zinssatz nominal in %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ratingunabhängig</a:t>
                      </a:r>
                    </a:p>
                  </a:txBody>
                  <a:tcPr marL="54000" marR="54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2,95</a:t>
                      </a:r>
                    </a:p>
                  </a:txBody>
                  <a:tcPr marL="36000" marR="36000" marT="14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5,95</a:t>
                      </a:r>
                    </a:p>
                  </a:txBody>
                  <a:tcPr marL="36000" marR="36000" marT="14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0,95</a:t>
                      </a:r>
                    </a:p>
                  </a:txBody>
                  <a:tcPr marL="36000" marR="36000" marT="144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beihilfefrei</a:t>
                      </a:r>
                    </a:p>
                  </a:txBody>
                  <a:tcPr marL="36000" marR="36000" marT="144000" marB="360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Laufzeit / Zinsbindung in Jahren</a:t>
                      </a: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15 / 10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20 / 10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3 / 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8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Tilgungsfrei in Jahren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(Bedingung)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gesamte Laufzeit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1012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Sonstiges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5 Jahre nach Aufnahme der Geschäftstätigkeit möglich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900" b="1" baseline="0" dirty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de-DE" sz="900" baseline="0" dirty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</a:tr>
              <a:tr h="6249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innovatives Vorhaben erforderlich (Nachrangdarlehen)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Unternehmens-übernahme durch Privatperson und Gründer</a:t>
                      </a:r>
                      <a:endParaRPr lang="de-DE" sz="900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nur </a:t>
                      </a:r>
                      <a:r>
                        <a:rPr lang="de-DE" sz="9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Zwischenfinan</a:t>
                      </a: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br>
                        <a:rPr lang="de-DE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de-DE" sz="9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zie</a:t>
                      </a:r>
                      <a:r>
                        <a:rPr lang="de-DE" sz="9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rung</a:t>
                      </a:r>
                      <a:r>
                        <a:rPr lang="de-DE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Zuschüsse/ </a:t>
                      </a:r>
                      <a:br>
                        <a:rPr lang="de-DE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9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öffentlicher Mittel</a:t>
                      </a:r>
                    </a:p>
                    <a:p>
                      <a:pPr algn="l"/>
                      <a:r>
                        <a:rPr lang="de-DE" sz="9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flexible Laufzeiten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60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Gesamtfinanzierung in Kombination bis max. 3 Mio. €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68313" y="311150"/>
            <a:ext cx="6767983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671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3432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014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686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de-DE" dirty="0">
                <a:solidFill>
                  <a:srgbClr val="1A2C65"/>
                </a:solidFill>
              </a:rPr>
              <a:t>Finanzierungsprodukte </a:t>
            </a:r>
            <a:r>
              <a:rPr lang="de-DE" dirty="0" smtClean="0">
                <a:solidFill>
                  <a:srgbClr val="1A2C65"/>
                </a:solidFill>
              </a:rPr>
              <a:t>für Firmenkunden (Gründer)</a:t>
            </a:r>
            <a:endParaRPr lang="de-DE" kern="0" dirty="0" smtClean="0">
              <a:solidFill>
                <a:srgbClr val="1A2C65"/>
              </a:solidFill>
            </a:endParaRPr>
          </a:p>
        </p:txBody>
      </p:sp>
      <p:sp>
        <p:nvSpPr>
          <p:cNvPr id="8" name="Text Box 85"/>
          <p:cNvSpPr txBox="1">
            <a:spLocks noChangeArrowheads="1"/>
          </p:cNvSpPr>
          <p:nvPr/>
        </p:nvSpPr>
        <p:spPr bwMode="auto">
          <a:xfrm>
            <a:off x="-36512" y="6012869"/>
            <a:ext cx="6573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800" dirty="0" smtClean="0">
                <a:latin typeface="Verdana" pitchFamily="34" charset="0"/>
              </a:rPr>
              <a:t>¹Vorbehaltlich </a:t>
            </a:r>
            <a:r>
              <a:rPr lang="de-DE" sz="800" dirty="0">
                <a:latin typeface="Verdana" pitchFamily="34" charset="0"/>
              </a:rPr>
              <a:t>des Vorliegens der </a:t>
            </a:r>
            <a:r>
              <a:rPr lang="de-DE" sz="800" dirty="0" smtClean="0">
                <a:latin typeface="Verdana" pitchFamily="34" charset="0"/>
              </a:rPr>
              <a:t>Fördervoraussetzungen/Konditionen; Stand: 20.04.2017</a:t>
            </a:r>
            <a:endParaRPr lang="de-DE" sz="1000" dirty="0" smtClean="0">
              <a:solidFill>
                <a:srgbClr val="CC33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6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908050"/>
            <a:ext cx="8220075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200"/>
              </a:spcBef>
              <a:buFontTx/>
              <a:buNone/>
            </a:pPr>
            <a:endParaRPr lang="de-DE" b="0" smtClean="0"/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Tx/>
              <a:buNone/>
            </a:pPr>
            <a:endParaRPr lang="de-DE" b="0" smtClean="0"/>
          </a:p>
        </p:txBody>
      </p:sp>
      <p:graphicFrame>
        <p:nvGraphicFramePr>
          <p:cNvPr id="502891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99962"/>
              </p:ext>
            </p:extLst>
          </p:nvPr>
        </p:nvGraphicFramePr>
        <p:xfrm>
          <a:off x="36940" y="1036941"/>
          <a:ext cx="9071563" cy="4984346"/>
        </p:xfrm>
        <a:graphic>
          <a:graphicData uri="http://schemas.openxmlformats.org/drawingml/2006/table">
            <a:tbl>
              <a:tblPr/>
              <a:tblGrid>
                <a:gridCol w="23028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6144"/>
                <a:gridCol w="1152128"/>
                <a:gridCol w="1008112"/>
                <a:gridCol w="1296144"/>
                <a:gridCol w="1080119"/>
              </a:tblGrid>
              <a:tr h="26512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Produkte¹/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Kriterien</a:t>
                      </a:r>
                    </a:p>
                  </a:txBody>
                  <a:tcPr marL="54000" marR="54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Mittelstand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-Sachsen-Anhalt MUT</a:t>
                      </a:r>
                    </a:p>
                  </a:txBody>
                  <a:tcPr marL="0" marR="0" marT="36000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900" dirty="0"/>
                    </a:p>
                  </a:txBody>
                  <a:tcPr marL="36000" marR="36000" marT="36000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25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IB-Mittelstands-darlehen</a:t>
                      </a:r>
                    </a:p>
                  </a:txBody>
                  <a:tcPr marL="36000" marR="36000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IB-Darlehen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Grüne Innovation</a:t>
                      </a:r>
                    </a:p>
                  </a:txBody>
                  <a:tcPr marL="36000" marR="36000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IB-Zwischenfinanzierung</a:t>
                      </a:r>
                    </a:p>
                  </a:txBody>
                  <a:tcPr marL="0" marR="0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IB-Nachfolgedarlehen</a:t>
                      </a:r>
                    </a:p>
                  </a:txBody>
                  <a:tcPr marL="0" marR="0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IB-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Grunderwerbsdarlehen</a:t>
                      </a:r>
                    </a:p>
                  </a:txBody>
                  <a:tcPr marL="0" marR="0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IB-</a:t>
                      </a:r>
                      <a:r>
                        <a:rPr kumimoji="0" lang="de-DE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Mezzaninedarlehen</a:t>
                      </a: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</a:tr>
              <a:tr h="262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Antragsteller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Gründer/KMU/Freiberufler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Art/Umfang d. Darlehens in T€ 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i.d.R. min. 25 bis max. 1.500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i.d.R. min. 25 bis   max. 3.000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i.d.R. min. 25 bis max. 1.500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42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Investitionen, insbesondere 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de-DE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Untern.-übernahme/Nachfolge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de-DE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Zwischenfinanzierungen</a:t>
                      </a:r>
                    </a:p>
                  </a:txBody>
                  <a:tcPr marL="54000" marR="54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/>
                        </a:rPr>
                        <a:t/>
                      </a:r>
                      <a:b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/>
                        </a:rPr>
                      </a:b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/>
                        </a:rPr>
                        <a:t/>
                      </a:r>
                      <a:b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Wingdings"/>
                        </a:rPr>
                      </a:b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b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</a:b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b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</a:b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068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Betriebsmittel, insbesondere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Auftragsvorfinanzierung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anose="05000000000000000000" pitchFamily="2" charset="2"/>
                        <a:buChar char="v"/>
                        <a:tabLst/>
                        <a:defRPr/>
                      </a:pPr>
                      <a:r>
                        <a:rPr kumimoji="0" lang="de-DE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Markteinführung/-erschließung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anose="05000000000000000000" pitchFamily="2" charset="2"/>
                        <a:buChar char="v"/>
                        <a:tabLst/>
                      </a:pPr>
                      <a:r>
                        <a:rPr kumimoji="0" lang="de-DE" sz="10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FuE</a:t>
                      </a:r>
                      <a:r>
                        <a:rPr kumimoji="0" lang="de-DE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; Innovationen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+mn-lt"/>
                          <a:sym typeface="Wingdings"/>
                        </a:rPr>
                        <a:t>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sym typeface="Wingdings"/>
                        </a:rPr>
                        <a:t></a:t>
                      </a: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64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Zinssatz nominal in % </a:t>
                      </a:r>
                    </a:p>
                  </a:txBody>
                  <a:tcPr marL="54000" marR="54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von 1,95</a:t>
                      </a:r>
                      <a:b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 4,95</a:t>
                      </a:r>
                      <a:b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(ratingabhängig)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von 1,50</a:t>
                      </a:r>
                      <a:b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 4,50</a:t>
                      </a:r>
                      <a:b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(ratingabhängig)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beihilfefrei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von 1,95</a:t>
                      </a:r>
                      <a:b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 4,95</a:t>
                      </a:r>
                      <a:b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(ratingabhängig)</a:t>
                      </a: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von 1,45 (5Jahre)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1,95 (10 Jahre)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(abhängig von Zinsbindung)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von 5,95</a:t>
                      </a:r>
                      <a:b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bis  7,95</a:t>
                      </a:r>
                      <a:b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(ratingabhängig)</a:t>
                      </a:r>
                    </a:p>
                  </a:txBody>
                  <a:tcPr marL="36000" marR="36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1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Laufzeit/Zinsbindung in Jahren</a:t>
                      </a:r>
                    </a:p>
                  </a:txBody>
                  <a:tcPr marL="54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15 / 10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3 / 3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20 / 10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20 / 10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15 / 10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28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Tilgungsfrei in Jahren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gesamte Laufzeit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max. 2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(Bedingung)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5044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Sonstiges</a:t>
                      </a: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800" dirty="0"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Entwicklung von Proto-typen sowie Pilot-/ De-</a:t>
                      </a:r>
                      <a:r>
                        <a:rPr kumimoji="0" lang="de-DE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monstrationsanlagen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</a:t>
                      </a:r>
                    </a:p>
                    <a:p>
                      <a:pPr algn="l"/>
                      <a:r>
                        <a:rPr lang="de-DE" sz="800" dirty="0" smtClean="0">
                          <a:latin typeface="+mn-lt"/>
                        </a:rPr>
                        <a:t>Schwerpunktbereichen Klima/Kreislauf-</a:t>
                      </a:r>
                      <a:r>
                        <a:rPr lang="de-DE" sz="800" baseline="0" dirty="0" smtClean="0">
                          <a:latin typeface="+mn-lt"/>
                        </a:rPr>
                        <a:t> </a:t>
                      </a:r>
                      <a:r>
                        <a:rPr lang="de-DE" sz="800" dirty="0" smtClean="0">
                          <a:latin typeface="+mn-lt"/>
                        </a:rPr>
                        <a:t>und Ressourcenwirtschaft</a:t>
                      </a:r>
                      <a:endParaRPr lang="de-DE" sz="800" dirty="0">
                        <a:latin typeface="+mn-lt"/>
                      </a:endParaRP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nur </a:t>
                      </a:r>
                      <a:r>
                        <a:rPr lang="de-DE" sz="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Zwischenfinan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b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de-DE" sz="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zie</a:t>
                      </a:r>
                      <a:r>
                        <a:rPr lang="de-DE" sz="8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rung</a:t>
                      </a:r>
                      <a: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Zuschüsse/ </a:t>
                      </a:r>
                      <a:b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öffentlicher Mittel</a:t>
                      </a:r>
                    </a:p>
                    <a:p>
                      <a:pPr algn="l"/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flexible Laufzeiten</a:t>
                      </a:r>
                      <a:endParaRPr lang="de-DE" sz="8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</a:rPr>
                        <a:t>Erwerb:</a:t>
                      </a:r>
                      <a:br>
                        <a:rPr lang="de-DE" sz="8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tätige Beteilig. </a:t>
                      </a:r>
                      <a:b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(i.d.R. MBI)</a:t>
                      </a:r>
                      <a:b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- immaterielle </a:t>
                      </a:r>
                      <a:b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 Wirtsch.-güter</a:t>
                      </a:r>
                    </a:p>
                    <a:p>
                      <a:endParaRPr lang="de-DE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Grundstücks- und</a:t>
                      </a:r>
                      <a:b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Gebäudeerwerb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Energieeffizienz-</a:t>
                      </a:r>
                      <a:b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8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maßnahmen</a:t>
                      </a:r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  </a:t>
                      </a:r>
                      <a:b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Gebäude/Anlagen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Nachrangdarlehen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</a:tr>
              <a:tr h="2052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54000" marR="54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Gesamtfinanzierung in Kombination max. 3 Mio. €</a:t>
                      </a:r>
                    </a:p>
                  </a:txBody>
                  <a:tcPr marL="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88299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6A6A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6E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3" name="Rechteck 12"/>
          <p:cNvSpPr/>
          <p:nvPr/>
        </p:nvSpPr>
        <p:spPr>
          <a:xfrm>
            <a:off x="0" y="6201312"/>
            <a:ext cx="9144000" cy="3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091" tIns="40046" rIns="80091" bIns="40046" rtlCol="0" anchor="ctr"/>
          <a:lstStyle/>
          <a:p>
            <a:pPr algn="ctr" defTabSz="882998" fontAlgn="base">
              <a:spcBef>
                <a:spcPct val="0"/>
              </a:spcBef>
              <a:spcAft>
                <a:spcPct val="0"/>
              </a:spcAft>
            </a:pPr>
            <a:endParaRPr lang="de-DE" sz="800">
              <a:solidFill>
                <a:srgbClr val="FFFFFF"/>
              </a:solidFill>
            </a:endParaRPr>
          </a:p>
        </p:txBody>
      </p:sp>
      <p:sp>
        <p:nvSpPr>
          <p:cNvPr id="9" name="Text Box 85"/>
          <p:cNvSpPr txBox="1">
            <a:spLocks noChangeArrowheads="1"/>
          </p:cNvSpPr>
          <p:nvPr/>
        </p:nvSpPr>
        <p:spPr bwMode="auto">
          <a:xfrm>
            <a:off x="-36512" y="6012869"/>
            <a:ext cx="65738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800" dirty="0" smtClean="0">
                <a:latin typeface="Verdana" pitchFamily="34" charset="0"/>
              </a:rPr>
              <a:t>¹Vorbehaltlich </a:t>
            </a:r>
            <a:r>
              <a:rPr lang="de-DE" sz="800" dirty="0">
                <a:latin typeface="Verdana" pitchFamily="34" charset="0"/>
              </a:rPr>
              <a:t>des Vorliegens der </a:t>
            </a:r>
            <a:r>
              <a:rPr lang="de-DE" sz="800" dirty="0" smtClean="0">
                <a:latin typeface="Verdana" pitchFamily="34" charset="0"/>
              </a:rPr>
              <a:t>Fördervoraussetzungen/Konditionen; Stand: 20.04.2017</a:t>
            </a:r>
            <a:endParaRPr lang="de-DE" sz="1000" dirty="0" smtClean="0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 bwMode="auto">
          <a:xfrm>
            <a:off x="468313" y="311150"/>
            <a:ext cx="6767983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6716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3432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014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6865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de-DE" dirty="0">
                <a:solidFill>
                  <a:srgbClr val="1A2C65"/>
                </a:solidFill>
              </a:rPr>
              <a:t>Finanzierungsprodukte </a:t>
            </a:r>
            <a:r>
              <a:rPr lang="de-DE" dirty="0" smtClean="0">
                <a:solidFill>
                  <a:srgbClr val="1A2C65"/>
                </a:solidFill>
              </a:rPr>
              <a:t>für Firmenkunden</a:t>
            </a:r>
            <a:endParaRPr lang="de-DE" kern="0" dirty="0" smtClean="0">
              <a:solidFill>
                <a:srgbClr val="1A2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7" name="Rechteck 2"/>
          <p:cNvSpPr>
            <a:spLocks noChangeArrowheads="1"/>
          </p:cNvSpPr>
          <p:nvPr/>
        </p:nvSpPr>
        <p:spPr bwMode="auto">
          <a:xfrm>
            <a:off x="4572000" y="1844675"/>
            <a:ext cx="19446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Sebastian Knabe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130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24. August 2018</a:t>
            </a:r>
            <a:endParaRPr lang="de-DE" sz="1300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9" descr="IB-Gebaeud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66" y="3740866"/>
            <a:ext cx="1802989" cy="14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217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311150"/>
            <a:ext cx="8035925" cy="446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de-DE" dirty="0" smtClean="0">
                <a:solidFill>
                  <a:srgbClr val="003467"/>
                </a:solidFill>
                <a:latin typeface="+mn-lt"/>
              </a:rPr>
              <a:t>IB – zentrale Finanzierungs- und Förderbank des Landes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682175" y="2694426"/>
            <a:ext cx="1801593" cy="2894814"/>
          </a:xfrm>
          <a:prstGeom prst="roundRect">
            <a:avLst/>
          </a:prstGeom>
          <a:noFill/>
          <a:ln w="25400">
            <a:solidFill>
              <a:srgbClr val="A3D8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Land </a:t>
            </a:r>
          </a:p>
          <a:p>
            <a:pPr algn="ctr">
              <a:defRPr/>
            </a:pPr>
            <a:r>
              <a:rPr lang="de-DE" sz="1200" dirty="0" smtClean="0">
                <a:solidFill>
                  <a:srgbClr val="000000"/>
                </a:solidFill>
              </a:rPr>
              <a:t>Sachsen-Anhalt</a:t>
            </a:r>
            <a:endParaRPr lang="de-DE" sz="1200" dirty="0">
              <a:solidFill>
                <a:srgbClr val="000000"/>
              </a:solidFill>
            </a:endParaRPr>
          </a:p>
        </p:txBody>
      </p:sp>
      <p:cxnSp>
        <p:nvCxnSpPr>
          <p:cNvPr id="138" name="Gerade Verbindung 137"/>
          <p:cNvCxnSpPr/>
          <p:nvPr/>
        </p:nvCxnSpPr>
        <p:spPr>
          <a:xfrm>
            <a:off x="3463925" y="1074738"/>
            <a:ext cx="1000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>
            <a:off x="5656263" y="1089025"/>
            <a:ext cx="984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pieren 30"/>
          <p:cNvGrpSpPr/>
          <p:nvPr/>
        </p:nvGrpSpPr>
        <p:grpSpPr>
          <a:xfrm>
            <a:off x="5451475" y="2429520"/>
            <a:ext cx="100013" cy="1295400"/>
            <a:chOff x="1619250" y="2064791"/>
            <a:chExt cx="100013" cy="1295400"/>
          </a:xfrm>
        </p:grpSpPr>
        <p:cxnSp>
          <p:nvCxnSpPr>
            <p:cNvPr id="15" name="Gerade Verbindung 14"/>
            <p:cNvCxnSpPr/>
            <p:nvPr/>
          </p:nvCxnSpPr>
          <p:spPr>
            <a:xfrm>
              <a:off x="1619250" y="2064791"/>
              <a:ext cx="0" cy="12954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>
              <a:off x="1619250" y="3360191"/>
              <a:ext cx="10001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feld 94"/>
          <p:cNvSpPr txBox="1">
            <a:spLocks noChangeArrowheads="1"/>
          </p:cNvSpPr>
          <p:nvPr/>
        </p:nvSpPr>
        <p:spPr bwMode="auto">
          <a:xfrm>
            <a:off x="5202386" y="3395092"/>
            <a:ext cx="13763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latin typeface="Verdana" pitchFamily="34" charset="0"/>
              </a:rPr>
              <a:t>Förderprodukte/ Dienstleistungen</a:t>
            </a:r>
            <a:endParaRPr lang="de-DE" sz="1000" dirty="0">
              <a:latin typeface="Verdana" pitchFamily="34" charset="0"/>
            </a:endParaRPr>
          </a:p>
        </p:txBody>
      </p:sp>
      <p:grpSp>
        <p:nvGrpSpPr>
          <p:cNvPr id="562243" name="Gruppieren 562242"/>
          <p:cNvGrpSpPr/>
          <p:nvPr/>
        </p:nvGrpSpPr>
        <p:grpSpPr>
          <a:xfrm>
            <a:off x="5219700" y="2060848"/>
            <a:ext cx="1011238" cy="3745681"/>
            <a:chOff x="5219700" y="2060848"/>
            <a:chExt cx="1011238" cy="3745681"/>
          </a:xfrm>
        </p:grpSpPr>
        <p:grpSp>
          <p:nvGrpSpPr>
            <p:cNvPr id="28" name="Gruppieren 27"/>
            <p:cNvGrpSpPr/>
            <p:nvPr/>
          </p:nvGrpSpPr>
          <p:grpSpPr>
            <a:xfrm>
              <a:off x="6108676" y="2060848"/>
              <a:ext cx="122262" cy="3745681"/>
              <a:chOff x="6108676" y="2060848"/>
              <a:chExt cx="122262" cy="3745681"/>
            </a:xfrm>
          </p:grpSpPr>
          <p:cxnSp>
            <p:nvCxnSpPr>
              <p:cNvPr id="76" name="Gerade Verbindung 75"/>
              <p:cNvCxnSpPr/>
              <p:nvPr/>
            </p:nvCxnSpPr>
            <p:spPr>
              <a:xfrm>
                <a:off x="6108676" y="2060848"/>
                <a:ext cx="12724" cy="208823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Gerade Verbindung 87"/>
              <p:cNvCxnSpPr/>
              <p:nvPr/>
            </p:nvCxnSpPr>
            <p:spPr>
              <a:xfrm>
                <a:off x="6121400" y="4079329"/>
                <a:ext cx="4763" cy="172243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 Verbindung 107"/>
              <p:cNvCxnSpPr/>
              <p:nvPr/>
            </p:nvCxnSpPr>
            <p:spPr>
              <a:xfrm>
                <a:off x="6126163" y="5014366"/>
                <a:ext cx="100012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108"/>
              <p:cNvCxnSpPr/>
              <p:nvPr/>
            </p:nvCxnSpPr>
            <p:spPr>
              <a:xfrm>
                <a:off x="6132513" y="5806529"/>
                <a:ext cx="9842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1" name="Gerade Verbindung 130"/>
            <p:cNvCxnSpPr/>
            <p:nvPr/>
          </p:nvCxnSpPr>
          <p:spPr>
            <a:xfrm flipH="1" flipV="1">
              <a:off x="5219700" y="5656287"/>
              <a:ext cx="888976" cy="9175"/>
            </a:xfrm>
            <a:prstGeom prst="line">
              <a:avLst/>
            </a:pr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Gerade Verbindung mit Pfeil 90"/>
          <p:cNvCxnSpPr/>
          <p:nvPr/>
        </p:nvCxnSpPr>
        <p:spPr>
          <a:xfrm>
            <a:off x="2558522" y="3573016"/>
            <a:ext cx="861350" cy="5333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Gerade Verbindung mit Pfeil 7183"/>
          <p:cNvCxnSpPr/>
          <p:nvPr/>
        </p:nvCxnSpPr>
        <p:spPr>
          <a:xfrm>
            <a:off x="2521972" y="4725144"/>
            <a:ext cx="936000" cy="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feld 94"/>
          <p:cNvSpPr txBox="1">
            <a:spLocks noChangeArrowheads="1"/>
          </p:cNvSpPr>
          <p:nvPr/>
        </p:nvSpPr>
        <p:spPr bwMode="auto">
          <a:xfrm>
            <a:off x="2355801" y="4829090"/>
            <a:ext cx="12080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latin typeface="Verdana" pitchFamily="34" charset="0"/>
              </a:rPr>
              <a:t>Produkt-entwicklung</a:t>
            </a:r>
            <a:endParaRPr lang="de-DE" sz="1000" dirty="0">
              <a:latin typeface="Verdana" pitchFamily="34" charset="0"/>
            </a:endParaRPr>
          </a:p>
        </p:txBody>
      </p:sp>
      <p:sp>
        <p:nvSpPr>
          <p:cNvPr id="94" name="Textfeld 94"/>
          <p:cNvSpPr txBox="1">
            <a:spLocks noChangeArrowheads="1"/>
          </p:cNvSpPr>
          <p:nvPr/>
        </p:nvSpPr>
        <p:spPr bwMode="auto">
          <a:xfrm>
            <a:off x="2355801" y="3205992"/>
            <a:ext cx="12080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latin typeface="Verdana" pitchFamily="34" charset="0"/>
              </a:rPr>
              <a:t>Mittelgeber</a:t>
            </a:r>
            <a:endParaRPr lang="de-DE" sz="1000" dirty="0">
              <a:latin typeface="Verdana" pitchFamily="34" charset="0"/>
            </a:endParaRPr>
          </a:p>
        </p:txBody>
      </p:sp>
      <p:cxnSp>
        <p:nvCxnSpPr>
          <p:cNvPr id="7179" name="Gerade Verbindung mit Pfeil 7178"/>
          <p:cNvCxnSpPr/>
          <p:nvPr/>
        </p:nvCxnSpPr>
        <p:spPr>
          <a:xfrm>
            <a:off x="5344615" y="3789040"/>
            <a:ext cx="1131009" cy="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1" name="Gerade Verbindung mit Pfeil 7180"/>
          <p:cNvCxnSpPr/>
          <p:nvPr/>
        </p:nvCxnSpPr>
        <p:spPr>
          <a:xfrm flipH="1">
            <a:off x="5354667" y="4437112"/>
            <a:ext cx="1080016" cy="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4"/>
          <p:cNvSpPr txBox="1">
            <a:spLocks noChangeArrowheads="1"/>
          </p:cNvSpPr>
          <p:nvPr/>
        </p:nvSpPr>
        <p:spPr bwMode="auto">
          <a:xfrm>
            <a:off x="5236121" y="4515594"/>
            <a:ext cx="12080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000" dirty="0" smtClean="0">
                <a:latin typeface="Verdana" pitchFamily="34" charset="0"/>
              </a:rPr>
              <a:t>Bedürfnisse</a:t>
            </a:r>
            <a:endParaRPr lang="de-DE" sz="1000" dirty="0">
              <a:latin typeface="Verdana" pitchFamily="34" charset="0"/>
            </a:endParaRPr>
          </a:p>
        </p:txBody>
      </p:sp>
      <p:graphicFrame>
        <p:nvGraphicFramePr>
          <p:cNvPr id="38" name="Diagramm 37"/>
          <p:cNvGraphicFramePr/>
          <p:nvPr>
            <p:extLst>
              <p:ext uri="{D42A27DB-BD31-4B8C-83A1-F6EECF244321}">
                <p14:modId xmlns:p14="http://schemas.microsoft.com/office/powerpoint/2010/main" val="1745620734"/>
              </p:ext>
            </p:extLst>
          </p:nvPr>
        </p:nvGraphicFramePr>
        <p:xfrm>
          <a:off x="319896" y="1454587"/>
          <a:ext cx="8572584" cy="678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uppieren 8"/>
          <p:cNvGrpSpPr/>
          <p:nvPr/>
        </p:nvGrpSpPr>
        <p:grpSpPr>
          <a:xfrm>
            <a:off x="6494674" y="2348880"/>
            <a:ext cx="1893327" cy="3672408"/>
            <a:chOff x="6271718" y="2492896"/>
            <a:chExt cx="1893327" cy="3672408"/>
          </a:xfrm>
        </p:grpSpPr>
        <p:grpSp>
          <p:nvGrpSpPr>
            <p:cNvPr id="4" name="Gruppieren 3"/>
            <p:cNvGrpSpPr/>
            <p:nvPr/>
          </p:nvGrpSpPr>
          <p:grpSpPr>
            <a:xfrm>
              <a:off x="6364184" y="2708920"/>
              <a:ext cx="1725276" cy="3251128"/>
              <a:chOff x="7136365" y="2926967"/>
              <a:chExt cx="1725276" cy="3251128"/>
            </a:xfrm>
          </p:grpSpPr>
          <p:sp>
            <p:nvSpPr>
              <p:cNvPr id="36" name="Abgerundetes Rechteck 35"/>
              <p:cNvSpPr/>
              <p:nvPr/>
            </p:nvSpPr>
            <p:spPr>
              <a:xfrm>
                <a:off x="7144381" y="2926967"/>
                <a:ext cx="1708396" cy="66797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C5D54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sz="1200" dirty="0" smtClean="0">
                    <a:solidFill>
                      <a:srgbClr val="000000"/>
                    </a:solidFill>
                  </a:rPr>
                  <a:t>Privatkunden</a:t>
                </a:r>
                <a:endParaRPr lang="de-DE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Abgerundetes Rechteck 36"/>
              <p:cNvSpPr/>
              <p:nvPr/>
            </p:nvSpPr>
            <p:spPr>
              <a:xfrm>
                <a:off x="7136365" y="3791063"/>
                <a:ext cx="1708396" cy="66797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C5D54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sz="1200" dirty="0" smtClean="0">
                    <a:solidFill>
                      <a:srgbClr val="000000"/>
                    </a:solidFill>
                  </a:rPr>
                  <a:t>Firmenkunden</a:t>
                </a:r>
                <a:endParaRPr lang="de-DE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Abgerundetes Rechteck 51"/>
              <p:cNvSpPr/>
              <p:nvPr/>
            </p:nvSpPr>
            <p:spPr>
              <a:xfrm>
                <a:off x="7144381" y="4655159"/>
                <a:ext cx="1708396" cy="66797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C5D54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sz="1200" dirty="0" smtClean="0">
                    <a:solidFill>
                      <a:srgbClr val="000000"/>
                    </a:solidFill>
                  </a:rPr>
                  <a:t>Öffentliche Kunden</a:t>
                </a:r>
                <a:endParaRPr lang="de-DE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bgerundetes Rechteck 52"/>
              <p:cNvSpPr/>
              <p:nvPr/>
            </p:nvSpPr>
            <p:spPr>
              <a:xfrm>
                <a:off x="7136365" y="5538305"/>
                <a:ext cx="1725276" cy="639790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rgbClr val="BDC1E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sz="1100" dirty="0" smtClean="0">
                    <a:solidFill>
                      <a:srgbClr val="000000"/>
                    </a:solidFill>
                  </a:rPr>
                  <a:t>Netzwerk- und Kooperationspartner</a:t>
                </a:r>
                <a:endParaRPr lang="de-DE" sz="11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3" name="Abgerundetes Rechteck 42"/>
            <p:cNvSpPr/>
            <p:nvPr/>
          </p:nvSpPr>
          <p:spPr>
            <a:xfrm>
              <a:off x="6271718" y="2492896"/>
              <a:ext cx="1893327" cy="3672408"/>
            </a:xfrm>
            <a:prstGeom prst="roundRect">
              <a:avLst/>
            </a:prstGeom>
            <a:noFill/>
            <a:ln w="25400">
              <a:solidFill>
                <a:srgbClr val="C5D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12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4" name="Abgerundetes Rechteck 53"/>
          <p:cNvSpPr/>
          <p:nvPr/>
        </p:nvSpPr>
        <p:spPr>
          <a:xfrm>
            <a:off x="3502149" y="2701673"/>
            <a:ext cx="1801593" cy="2894814"/>
          </a:xfrm>
          <a:prstGeom prst="roundRect">
            <a:avLst/>
          </a:prstGeom>
          <a:noFill/>
          <a:ln w="25400">
            <a:solidFill>
              <a:srgbClr val="33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anchor="t"/>
          <a:lstStyle/>
          <a:p>
            <a:pPr algn="ctr">
              <a:defRPr/>
            </a:pPr>
            <a:r>
              <a:rPr lang="de-DE" sz="1200" b="1" dirty="0" smtClean="0">
                <a:solidFill>
                  <a:srgbClr val="000000"/>
                </a:solidFill>
              </a:rPr>
              <a:t>Investitionsbank Sachsen-Anhalt</a:t>
            </a:r>
            <a:endParaRPr lang="de-DE" sz="1200" b="1" dirty="0">
              <a:solidFill>
                <a:srgbClr val="000000"/>
              </a:solidFill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76" y="3867819"/>
            <a:ext cx="999390" cy="12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191636" y="1196752"/>
            <a:ext cx="9364689" cy="5328319"/>
            <a:chOff x="191636" y="1196752"/>
            <a:chExt cx="9364689" cy="5328319"/>
          </a:xfrm>
        </p:grpSpPr>
        <p:pic>
          <p:nvPicPr>
            <p:cNvPr id="2050" name="Picture 2" descr="G:\269213\10_BILD-ARCHIV_S2\Geschäftsbericht 2015_in Bearbeitung\illustration_rudern_master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810" y="2122595"/>
              <a:ext cx="3710566" cy="2689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2052" name="Picture 4" descr="G:\269213\10_BILD-ARCHIV_S2\Geschäftsbericht 2015_in Bearbeitung\Naumburger Ratskeller\Naumburg-2160_maste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4149080"/>
              <a:ext cx="3142571" cy="237599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G:\269213\10_BILD-ARCHIV_S2\Geschäftsbericht 2015_in Bearbeitung\Naumburger Ratskeller\_38A9956_maste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925" y="3349732"/>
              <a:ext cx="1918412" cy="136876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G:\269213\10_BILD-ARCHIV_S2\Geschäftsbericht 2015_in Bearbeitung\Grundschule Kritzmannstraße\_38A7484_maste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6343724" y="1243431"/>
              <a:ext cx="2630021" cy="16252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G:\269213\10_BILD-ARCHIV_S2\Geschäftsbericht 2015_in Bearbeitung\Grundschule Kritzmannstraße\_38A7628_maste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6276" y="2179222"/>
              <a:ext cx="2371097" cy="146194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feld 1"/>
            <p:cNvSpPr txBox="1"/>
            <p:nvPr/>
          </p:nvSpPr>
          <p:spPr>
            <a:xfrm>
              <a:off x="191636" y="4748322"/>
              <a:ext cx="438036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0000"/>
                  </a:solidFill>
                </a:rPr>
                <a:t>Bernburger Ruderclub e.V.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Gesamtinvestition: 377.000€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Aufbauhilfe Hochwasser (Zuschuss): 370.000€</a:t>
              </a:r>
            </a:p>
            <a:p>
              <a:endParaRPr lang="de-DE" sz="1400" dirty="0" smtClean="0">
                <a:solidFill>
                  <a:srgbClr val="000000"/>
                </a:solidFill>
              </a:endParaRP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Förderzweck: Wiederaufbau, nachhaltige Nutzung der Sportstätte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853595" y="1196752"/>
              <a:ext cx="409466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0000"/>
                  </a:solidFill>
                </a:rPr>
                <a:t>Grundschule „</a:t>
              </a:r>
              <a:r>
                <a:rPr lang="de-DE" sz="1400" b="1" dirty="0" err="1" smtClean="0">
                  <a:solidFill>
                    <a:srgbClr val="000000"/>
                  </a:solidFill>
                </a:rPr>
                <a:t>Kritzmannstraße</a:t>
              </a:r>
              <a:r>
                <a:rPr lang="de-DE" sz="1400" b="1" dirty="0" smtClean="0">
                  <a:solidFill>
                    <a:srgbClr val="000000"/>
                  </a:solidFill>
                </a:rPr>
                <a:t>“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Gesamtinvestition: 2 Mio.€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STARK III (Zuschuss): 1,4 Mio.€</a:t>
              </a:r>
            </a:p>
            <a:p>
              <a:endParaRPr lang="de-DE" sz="1400" dirty="0" smtClean="0">
                <a:solidFill>
                  <a:srgbClr val="000000"/>
                </a:solidFill>
              </a:endParaRP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Förderzweck: 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Energetische Sanierung 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und Modernisierung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461656" y="3740834"/>
              <a:ext cx="409466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000000"/>
                  </a:solidFill>
                </a:rPr>
                <a:t>Ratskeller Naumburg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Gesamtinvestition: 431.000€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Investitionszuschuss: 73.600€</a:t>
              </a: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Darlehen: 117.500€</a:t>
              </a:r>
            </a:p>
            <a:p>
              <a:endParaRPr lang="de-DE" sz="1400" dirty="0" smtClean="0">
                <a:solidFill>
                  <a:srgbClr val="000000"/>
                </a:solidFill>
              </a:endParaRPr>
            </a:p>
            <a:p>
              <a:r>
                <a:rPr lang="de-DE" sz="1400" dirty="0" smtClean="0">
                  <a:solidFill>
                    <a:srgbClr val="000000"/>
                  </a:solidFill>
                </a:rPr>
                <a:t>Förderzweck: Existenzgründung, Markteinführung</a:t>
              </a:r>
              <a:endParaRPr lang="de-DE" sz="14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38" name="Gerade Verbindung 137"/>
          <p:cNvCxnSpPr/>
          <p:nvPr/>
        </p:nvCxnSpPr>
        <p:spPr>
          <a:xfrm>
            <a:off x="3463925" y="1074738"/>
            <a:ext cx="10001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>
            <a:off x="5656263" y="1089025"/>
            <a:ext cx="984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7"/>
          <p:cNvSpPr txBox="1">
            <a:spLocks noChangeArrowheads="1"/>
          </p:cNvSpPr>
          <p:nvPr/>
        </p:nvSpPr>
        <p:spPr bwMode="auto">
          <a:xfrm>
            <a:off x="468313" y="311150"/>
            <a:ext cx="8035925" cy="446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altLang="nl-BE" dirty="0" smtClean="0">
                <a:solidFill>
                  <a:srgbClr val="003567"/>
                </a:solidFill>
                <a:ea typeface="Verdana" pitchFamily="34" charset="0"/>
                <a:cs typeface="Verdana" pitchFamily="34" charset="0"/>
              </a:rPr>
              <a:t>Förderung im Land Sachsen-Anhalt - Beispiele </a:t>
            </a:r>
            <a:endParaRPr lang="nl-BE" altLang="nl-BE" dirty="0">
              <a:solidFill>
                <a:srgbClr val="003567"/>
              </a:solidFill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2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311150"/>
            <a:ext cx="8035925" cy="446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de-DE" dirty="0" smtClean="0">
                <a:solidFill>
                  <a:srgbClr val="1A2C65"/>
                </a:solidFill>
                <a:latin typeface="+mn-lt"/>
              </a:rPr>
              <a:t>Förderbank für Sachsen-Anhalt</a:t>
            </a:r>
          </a:p>
        </p:txBody>
      </p:sp>
      <p:pic>
        <p:nvPicPr>
          <p:cNvPr id="66457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46" y="1052736"/>
            <a:ext cx="399097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4580" name="Rectangle 8"/>
          <p:cNvSpPr txBox="1">
            <a:spLocks noChangeArrowheads="1"/>
          </p:cNvSpPr>
          <p:nvPr/>
        </p:nvSpPr>
        <p:spPr bwMode="auto">
          <a:xfrm>
            <a:off x="455612" y="1125090"/>
            <a:ext cx="7723187" cy="504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r>
              <a:rPr lang="de-DE" sz="1400" b="1" dirty="0">
                <a:solidFill>
                  <a:srgbClr val="003467"/>
                </a:solidFill>
                <a:latin typeface="Verdana"/>
                <a:cs typeface="Arial" charset="0"/>
              </a:rPr>
              <a:t>Beratung, Förderung und Finanzierung aus einer </a:t>
            </a:r>
            <a:r>
              <a:rPr lang="de-DE" sz="1400" b="1" dirty="0" smtClean="0">
                <a:solidFill>
                  <a:srgbClr val="003467"/>
                </a:solidFill>
                <a:latin typeface="Verdana"/>
                <a:cs typeface="Arial" charset="0"/>
              </a:rPr>
              <a:t>Hand</a:t>
            </a:r>
            <a:endParaRPr lang="de-DE" sz="1400" b="1" dirty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300" b="1" dirty="0">
                <a:solidFill>
                  <a:srgbClr val="000000"/>
                </a:solidFill>
                <a:latin typeface="Verdana"/>
                <a:cs typeface="Arial" charset="0"/>
              </a:rPr>
              <a:t>Kostenfreie Hotline 0800 56 007 57</a:t>
            </a:r>
            <a: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  <a:t>Montag - Donnerstag 8:00 bis 18:00 Uhr</a:t>
            </a:r>
            <a:b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  <a:t>Freitag 8:00 bis 15:00 Uhr</a:t>
            </a: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300" b="1" dirty="0">
                <a:solidFill>
                  <a:srgbClr val="000000"/>
                </a:solidFill>
                <a:latin typeface="Verdana"/>
                <a:cs typeface="Arial" charset="0"/>
              </a:rPr>
              <a:t>Förderberatungszentrum (FBZ)</a:t>
            </a:r>
            <a:br>
              <a:rPr lang="de-DE" sz="1300" b="1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>Magdeburg, Breiter Weg 7</a:t>
            </a:r>
            <a:r>
              <a:rPr lang="de-DE" sz="1300" b="1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de-DE" sz="1300" b="1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  <a:t>Montag, Dienstag, Donnerstag 8:00 bis 18:00 Uhr</a:t>
            </a:r>
            <a:b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  <a:t>Mittwoch + Freitag 8:00 bis 15:00 Uhr</a:t>
            </a:r>
            <a:endParaRPr lang="de-DE" sz="1300" b="1" dirty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300" b="1" dirty="0">
                <a:latin typeface="+mn-lt"/>
              </a:rPr>
              <a:t>Beratung </a:t>
            </a:r>
            <a:r>
              <a:rPr lang="de-DE" sz="1300" b="1" dirty="0" err="1" smtClean="0">
                <a:latin typeface="+mn-lt"/>
              </a:rPr>
              <a:t>Gründer│Unternehmer</a:t>
            </a:r>
            <a:r>
              <a:rPr lang="de-DE" sz="1300" b="1" dirty="0" err="1">
                <a:latin typeface="+mn-lt"/>
              </a:rPr>
              <a:t>│</a:t>
            </a:r>
            <a:r>
              <a:rPr lang="de-DE" sz="1300" b="1" dirty="0" err="1" smtClean="0">
                <a:latin typeface="+mn-lt"/>
              </a:rPr>
              <a:t>Privatpersonen</a:t>
            </a:r>
            <a:r>
              <a:rPr lang="de-DE" sz="1300" b="1" dirty="0"/>
              <a:t/>
            </a:r>
            <a:br>
              <a:rPr lang="de-DE" sz="1300" b="1" dirty="0"/>
            </a:br>
            <a:r>
              <a:rPr lang="de-DE" sz="1300" dirty="0" smtClean="0">
                <a:solidFill>
                  <a:srgbClr val="000000"/>
                </a:solidFill>
                <a:latin typeface="Verdana"/>
                <a:cs typeface="Arial" charset="0"/>
              </a:rPr>
              <a:t>Regionalbüro </a:t>
            </a:r>
            <a: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  <a:t>Halle</a:t>
            </a:r>
            <a:r>
              <a:rPr lang="de-DE" sz="1300" b="1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de-DE" sz="1300" b="1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i="1" dirty="0" err="1" smtClean="0">
                <a:solidFill>
                  <a:srgbClr val="000000"/>
                </a:solidFill>
                <a:latin typeface="Verdana"/>
                <a:cs typeface="Arial" charset="0"/>
              </a:rPr>
              <a:t>Halle</a:t>
            </a: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>, Marktplatz </a:t>
            </a: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1; </a:t>
            </a:r>
            <a:r>
              <a:rPr lang="de-DE" sz="1300" dirty="0" smtClean="0">
                <a:solidFill>
                  <a:srgbClr val="000000"/>
                </a:solidFill>
                <a:latin typeface="Verdana"/>
                <a:cs typeface="Arial" charset="0"/>
              </a:rPr>
              <a:t>Montag </a:t>
            </a:r>
            <a: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  <a:t>9:30 bis 17:00 Uhr</a:t>
            </a:r>
            <a:b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dirty="0" smtClean="0">
                <a:solidFill>
                  <a:srgbClr val="000000"/>
                </a:solidFill>
                <a:latin typeface="Verdana"/>
                <a:cs typeface="Arial" charset="0"/>
              </a:rPr>
              <a:t>(</a:t>
            </a:r>
            <a: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  <a:t>Terminvergabe</a:t>
            </a:r>
            <a:r>
              <a:rPr lang="de-DE" sz="1300" dirty="0" smtClean="0">
                <a:solidFill>
                  <a:srgbClr val="000000"/>
                </a:solidFill>
                <a:latin typeface="Verdana"/>
                <a:cs typeface="Arial" charset="0"/>
              </a:rPr>
              <a:t>: 0800 </a:t>
            </a:r>
            <a: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  <a:t>56 007 </a:t>
            </a:r>
            <a:r>
              <a:rPr lang="de-DE" sz="1300" dirty="0" smtClean="0">
                <a:solidFill>
                  <a:srgbClr val="000000"/>
                </a:solidFill>
                <a:latin typeface="Verdana"/>
                <a:cs typeface="Arial" charset="0"/>
              </a:rPr>
              <a:t>57)</a:t>
            </a:r>
            <a:endParaRPr lang="de-DE" sz="1300" dirty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300" b="1" dirty="0" smtClean="0">
                <a:solidFill>
                  <a:srgbClr val="000000"/>
                </a:solidFill>
                <a:latin typeface="Verdana"/>
                <a:cs typeface="Arial" charset="0"/>
              </a:rPr>
              <a:t>regionale Beratungssprechtage</a:t>
            </a:r>
            <a:br>
              <a:rPr lang="de-DE" sz="1300" b="1" dirty="0" smtClean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„IB </a:t>
            </a: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>regional - Wir für Sie vor Ort“ </a:t>
            </a:r>
            <a:b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i="1" u="sng" dirty="0" smtClean="0">
                <a:solidFill>
                  <a:srgbClr val="000000"/>
                </a:solidFill>
                <a:latin typeface="Verdana"/>
                <a:cs typeface="Arial" charset="0"/>
              </a:rPr>
              <a:t>an den Standorten (Terminvergabe):</a:t>
            </a: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>Stendal (03931607880</a:t>
            </a: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), </a:t>
            </a:r>
            <a:r>
              <a:rPr lang="de-DE" sz="1300" i="1" dirty="0" smtClean="0">
                <a:solidFill>
                  <a:srgbClr val="000000"/>
                </a:solidFill>
                <a:latin typeface="+mn-lt"/>
                <a:cs typeface="Arial" charset="0"/>
              </a:rPr>
              <a:t>Halberstadt (</a:t>
            </a:r>
            <a:r>
              <a:rPr lang="de-DE" sz="1300" i="1" dirty="0" smtClean="0">
                <a:latin typeface="+mn-lt"/>
              </a:rPr>
              <a:t>0394159703737</a:t>
            </a:r>
            <a:r>
              <a:rPr lang="de-DE" sz="1300" i="1" dirty="0" smtClean="0">
                <a:solidFill>
                  <a:srgbClr val="000000"/>
                </a:solidFill>
                <a:latin typeface="+mn-lt"/>
                <a:cs typeface="Arial" charset="0"/>
              </a:rPr>
              <a:t>), </a:t>
            </a: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Merseburg </a:t>
            </a: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>(03461401024), </a:t>
            </a: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Dessau-Roßlau </a:t>
            </a: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>(0340230120), </a:t>
            </a: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Bernburg </a:t>
            </a: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>(03471301180</a:t>
            </a: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), Sangerhausen (034645459913),                                 Bitterfeld-Wolfen (03494638366</a:t>
            </a: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>), </a:t>
            </a: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Lutherstadt </a:t>
            </a: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>Wittenberg </a:t>
            </a: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(</a:t>
            </a: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>03491462254</a:t>
            </a: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)</a:t>
            </a:r>
          </a:p>
          <a:p>
            <a:pPr marL="0" indent="0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      </a:t>
            </a:r>
            <a:r>
              <a:rPr lang="de-DE" sz="1300" i="1" u="sng" dirty="0" smtClean="0">
                <a:solidFill>
                  <a:srgbClr val="000000"/>
                </a:solidFill>
                <a:latin typeface="Verdana"/>
                <a:cs typeface="Arial" charset="0"/>
              </a:rPr>
              <a:t>sonstige </a:t>
            </a:r>
            <a:r>
              <a:rPr lang="de-DE" sz="1300" i="1" u="sng" dirty="0">
                <a:solidFill>
                  <a:srgbClr val="000000"/>
                </a:solidFill>
                <a:latin typeface="Verdana"/>
                <a:cs typeface="Arial" charset="0"/>
              </a:rPr>
              <a:t>(</a:t>
            </a:r>
            <a:r>
              <a:rPr lang="de-DE" sz="1300" i="1" u="sng" dirty="0" smtClean="0">
                <a:solidFill>
                  <a:srgbClr val="000000"/>
                </a:solidFill>
                <a:latin typeface="Verdana"/>
                <a:cs typeface="Arial" charset="0"/>
              </a:rPr>
              <a:t>Pilotphase):</a:t>
            </a: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> Salzwedel </a:t>
            </a:r>
            <a: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  <a:t>(03901845545),</a:t>
            </a:r>
            <a:br>
              <a:rPr lang="de-DE" sz="1300" i="1" dirty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  <a:t/>
            </a:r>
            <a:br>
              <a:rPr lang="de-DE" sz="1300" i="1" dirty="0" smtClean="0">
                <a:solidFill>
                  <a:srgbClr val="000000"/>
                </a:solidFill>
                <a:latin typeface="Verdana"/>
                <a:cs typeface="Arial" charset="0"/>
              </a:rPr>
            </a:br>
            <a:r>
              <a:rPr lang="de-DE" sz="1300" dirty="0" smtClean="0">
                <a:solidFill>
                  <a:srgbClr val="000000"/>
                </a:solidFill>
                <a:latin typeface="Verdana"/>
                <a:cs typeface="Arial" charset="0"/>
              </a:rPr>
              <a:t>Einbindung </a:t>
            </a:r>
            <a:r>
              <a:rPr lang="de-DE" sz="1300" dirty="0">
                <a:solidFill>
                  <a:srgbClr val="000000"/>
                </a:solidFill>
                <a:latin typeface="Verdana"/>
                <a:cs typeface="Arial" charset="0"/>
              </a:rPr>
              <a:t>der regionalen Beratungskompetenzen</a:t>
            </a: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endParaRPr lang="de-DE" sz="1400" dirty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eaLnBrk="0" fontAlgn="base" hangingPunct="0">
              <a:spcBef>
                <a:spcPts val="200"/>
              </a:spcBef>
              <a:spcAft>
                <a:spcPct val="0"/>
              </a:spcAft>
            </a:pPr>
            <a:endParaRPr lang="de-DE" sz="1400" dirty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eaLnBrk="0" fontAlgn="base" hangingPunct="0">
              <a:spcBef>
                <a:spcPts val="200"/>
              </a:spcBef>
              <a:spcAft>
                <a:spcPct val="0"/>
              </a:spcAft>
            </a:pPr>
            <a:endParaRPr lang="de-DE" sz="1400" b="1" dirty="0">
              <a:solidFill>
                <a:srgbClr val="003467"/>
              </a:solidFill>
              <a:latin typeface="Verdana"/>
              <a:cs typeface="Arial" charset="0"/>
            </a:endParaRPr>
          </a:p>
          <a:p>
            <a:pPr eaLnBrk="0" fontAlgn="base" hangingPunct="0">
              <a:spcBef>
                <a:spcPts val="200"/>
              </a:spcBef>
              <a:spcAft>
                <a:spcPct val="0"/>
              </a:spcAft>
            </a:pPr>
            <a:endParaRPr lang="de-DE" sz="1400" b="1" dirty="0">
              <a:solidFill>
                <a:srgbClr val="003467"/>
              </a:solidFill>
              <a:latin typeface="Verdan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3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68313" y="311150"/>
            <a:ext cx="80359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dirty="0" smtClean="0">
                <a:solidFill>
                  <a:srgbClr val="1A2C65"/>
                </a:solidFill>
              </a:rPr>
              <a:t>Förder- und Finanzierungsinstrumente (Gewerbe)</a:t>
            </a:r>
            <a:endParaRPr lang="de-DE" dirty="0">
              <a:solidFill>
                <a:srgbClr val="1A2C65"/>
              </a:solidFill>
            </a:endParaRPr>
          </a:p>
        </p:txBody>
      </p:sp>
      <p:sp>
        <p:nvSpPr>
          <p:cNvPr id="25" name="Form 4"/>
          <p:cNvSpPr/>
          <p:nvPr/>
        </p:nvSpPr>
        <p:spPr>
          <a:xfrm rot="1159225">
            <a:off x="4948910" y="1987555"/>
            <a:ext cx="3110488" cy="25989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40640" rIns="40640" bIns="4064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200">
              <a:solidFill>
                <a:srgbClr val="FFFFFF"/>
              </a:solidFill>
            </a:endParaRPr>
          </a:p>
        </p:txBody>
      </p:sp>
      <p:sp>
        <p:nvSpPr>
          <p:cNvPr id="88" name="Textfeld 87"/>
          <p:cNvSpPr txBox="1"/>
          <p:nvPr/>
        </p:nvSpPr>
        <p:spPr>
          <a:xfrm>
            <a:off x="207630" y="4884473"/>
            <a:ext cx="1524620" cy="3385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FFFF"/>
                </a:solidFill>
              </a:rPr>
              <a:t>Beratung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92" name="Textfeld 91"/>
          <p:cNvSpPr txBox="1"/>
          <p:nvPr/>
        </p:nvSpPr>
        <p:spPr>
          <a:xfrm>
            <a:off x="2247977" y="1816739"/>
            <a:ext cx="1524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>
                <a:solidFill>
                  <a:srgbClr val="FFFFFF"/>
                </a:solidFill>
              </a:rPr>
              <a:t>Investition</a:t>
            </a:r>
            <a:endParaRPr lang="de-DE" sz="1600" dirty="0">
              <a:solidFill>
                <a:srgbClr val="FFFFFF"/>
              </a:solidFill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596717" y="1816637"/>
            <a:ext cx="1440160" cy="4119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dirty="0" smtClean="0">
                <a:solidFill>
                  <a:srgbClr val="FFFFFF"/>
                </a:solidFill>
              </a:rPr>
              <a:t>Gründung </a:t>
            </a:r>
            <a:endParaRPr lang="de-DE" sz="1600" dirty="0">
              <a:solidFill>
                <a:srgbClr val="FFFF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3675"/>
            <a:ext cx="6896023" cy="4925731"/>
          </a:xfrm>
          <a:prstGeom prst="rect">
            <a:avLst/>
          </a:prstGeom>
        </p:spPr>
      </p:pic>
      <p:pic>
        <p:nvPicPr>
          <p:cNvPr id="28" name="Picture 6" descr="G:\269213\01_PR_Öffentlichkeitsarbeit\02_Corporate_Design_S2\IB\Logos\IBLogo_transpare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4881">
            <a:off x="4932428" y="4314011"/>
            <a:ext cx="1919849" cy="592672"/>
          </a:xfrm>
          <a:prstGeom prst="rect">
            <a:avLst/>
          </a:prstGeom>
          <a:noFill/>
          <a:scene3d>
            <a:camera prst="orthographicFront">
              <a:rot lat="19800000" lon="19440000" rev="114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 rot="19842367">
            <a:off x="3444921" y="3226051"/>
            <a:ext cx="1830804" cy="1169551"/>
          </a:xfrm>
          <a:prstGeom prst="rect">
            <a:avLst/>
          </a:prstGeom>
          <a:noFill/>
          <a:scene3d>
            <a:camera prst="orthographicFront">
              <a:rot lat="19812943" lon="19489387" rev="126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006699"/>
                </a:solidFill>
              </a:rPr>
              <a:t> </a:t>
            </a:r>
          </a:p>
          <a:p>
            <a:r>
              <a:rPr lang="de-DE" sz="1400" b="1" dirty="0" smtClean="0">
                <a:solidFill>
                  <a:srgbClr val="006699"/>
                </a:solidFill>
              </a:rPr>
              <a:t>Zuschüsse</a:t>
            </a:r>
          </a:p>
          <a:p>
            <a:r>
              <a:rPr lang="de-DE" sz="1400" b="1" dirty="0" smtClean="0">
                <a:solidFill>
                  <a:srgbClr val="006699"/>
                </a:solidFill>
              </a:rPr>
              <a:t>Darlehen</a:t>
            </a:r>
          </a:p>
          <a:p>
            <a:r>
              <a:rPr lang="de-DE" sz="1400" b="1" dirty="0" smtClean="0">
                <a:solidFill>
                  <a:srgbClr val="006699"/>
                </a:solidFill>
              </a:rPr>
              <a:t>Bürgschaften</a:t>
            </a:r>
            <a:endParaRPr lang="de-DE" sz="1400" b="1" dirty="0">
              <a:solidFill>
                <a:srgbClr val="006699"/>
              </a:solidFill>
            </a:endParaRPr>
          </a:p>
          <a:p>
            <a:endParaRPr lang="de-DE" sz="1400" b="1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8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311150"/>
            <a:ext cx="8035925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de-DE" dirty="0" smtClean="0">
                <a:solidFill>
                  <a:srgbClr val="1A2C65"/>
                </a:solidFill>
                <a:latin typeface="+mn-lt"/>
              </a:rPr>
              <a:t>Investitionsbank Sachsen-Anhalt</a:t>
            </a:r>
            <a:endParaRPr lang="de-DE" sz="1600" dirty="0" smtClean="0">
              <a:solidFill>
                <a:srgbClr val="1A2C65"/>
              </a:solidFill>
              <a:latin typeface="+mn-lt"/>
            </a:endParaRPr>
          </a:p>
        </p:txBody>
      </p:sp>
      <p:sp>
        <p:nvSpPr>
          <p:cNvPr id="31748" name="Rectangle 8"/>
          <p:cNvSpPr txBox="1">
            <a:spLocks noChangeArrowheads="1"/>
          </p:cNvSpPr>
          <p:nvPr/>
        </p:nvSpPr>
        <p:spPr bwMode="auto">
          <a:xfrm>
            <a:off x="455613" y="1195388"/>
            <a:ext cx="772318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endParaRPr lang="de-DE" sz="3200" dirty="0" smtClean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sz="3200" dirty="0" smtClean="0">
                <a:solidFill>
                  <a:srgbClr val="000000"/>
                </a:solidFill>
                <a:latin typeface="Verdana"/>
                <a:cs typeface="Arial" charset="0"/>
              </a:rPr>
              <a:t>IB Zuschussprodukte</a:t>
            </a:r>
            <a:endParaRPr lang="de-DE" sz="3200" dirty="0" smtClean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endParaRPr lang="de-DE" sz="14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eaLnBrk="0" fontAlgn="base" hangingPunct="0">
              <a:spcBef>
                <a:spcPts val="200"/>
              </a:spcBef>
              <a:spcAft>
                <a:spcPct val="0"/>
              </a:spcAft>
            </a:pPr>
            <a:endParaRPr lang="de-DE" sz="14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eaLnBrk="0" fontAlgn="base" hangingPunct="0">
              <a:spcBef>
                <a:spcPts val="200"/>
              </a:spcBef>
              <a:spcAft>
                <a:spcPct val="0"/>
              </a:spcAft>
            </a:pPr>
            <a:endParaRPr lang="de-DE" sz="1400" b="1" dirty="0">
              <a:solidFill>
                <a:srgbClr val="003467"/>
              </a:solidFill>
              <a:latin typeface="Arial Narrow" pitchFamily="34" charset="0"/>
              <a:cs typeface="Arial" charset="0"/>
            </a:endParaRPr>
          </a:p>
          <a:p>
            <a:pPr eaLnBrk="0" fontAlgn="base" hangingPunct="0">
              <a:spcBef>
                <a:spcPts val="200"/>
              </a:spcBef>
              <a:spcAft>
                <a:spcPct val="0"/>
              </a:spcAft>
            </a:pPr>
            <a:endParaRPr lang="de-DE" sz="1400" b="1" dirty="0">
              <a:solidFill>
                <a:srgbClr val="003467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2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027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342230"/>
              </p:ext>
            </p:extLst>
          </p:nvPr>
        </p:nvGraphicFramePr>
        <p:xfrm>
          <a:off x="37723" y="1044553"/>
          <a:ext cx="9068555" cy="5127083"/>
        </p:xfrm>
        <a:graphic>
          <a:graphicData uri="http://schemas.openxmlformats.org/drawingml/2006/table">
            <a:tbl>
              <a:tblPr/>
              <a:tblGrid>
                <a:gridCol w="93387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3"/>
                <a:gridCol w="10081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667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1970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09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Themen</a:t>
                      </a: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</a:t>
                      </a:r>
                    </a:p>
                  </a:txBody>
                  <a:tcPr marL="36000" marR="3600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Programm 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(Stand 16.03.18)</a:t>
                      </a:r>
                      <a:endParaRPr kumimoji="0" lang="de-DE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Wer?</a:t>
                      </a: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Was?</a:t>
                      </a: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Wieviel? </a:t>
                      </a: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(absolut in Euro)</a:t>
                      </a: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3600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556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Existenz-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gründung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ego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.-START</a:t>
                      </a: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gründungswillige natürliche Person</a:t>
                      </a:r>
                    </a:p>
                  </a:txBody>
                  <a:tcPr marL="18000" marR="0" marT="7200" marB="7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Stipendium (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Hochschulabschluss &lt; 5 Jahre und innovative/techn./wissensbasierte Gründungsidee)</a:t>
                      </a: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max. 2.000/Monat + 100 Kinderbetreuung/ Monat für max. 18 Monate</a:t>
                      </a: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39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Coaching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(Beginn: Vorgründungsphase)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bis 90%, max. 5.400 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9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Machbarkeitsstudie</a:t>
                      </a: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(z.B. f. Kreditentscheidung)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bis 90%, max. 18.000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89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ego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.-Wissen</a:t>
                      </a:r>
                    </a:p>
                  </a:txBody>
                  <a:tcPr marL="36000" marR="0" marT="3600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Regionalträger¹</a:t>
                      </a:r>
                    </a:p>
                  </a:txBody>
                  <a:tcPr marL="18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Gründerseminare 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vor Gründung: 60h / nach Gründung: 200h</a:t>
                      </a:r>
                    </a:p>
                  </a:txBody>
                  <a:tcPr marL="36000" marR="0" marT="36000" marB="360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15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ego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.-Grün-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dungstransfer</a:t>
                      </a: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Regionalträger: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Hochschule Land¹</a:t>
                      </a:r>
                    </a:p>
                  </a:txBody>
                  <a:tcPr marL="18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Personalausgaben (Gründerteam)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Sachausgaben</a:t>
                      </a: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100%, max. 75.000 pro Gründer 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(max. 3 Einzelpersonen pro Gründerteam)</a:t>
                      </a: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98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Meister-gründungs-prämie</a:t>
                      </a:r>
                    </a:p>
                  </a:txBody>
                  <a:tcPr marL="18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Handwerksmeister Ziel: Gründung</a:t>
                      </a:r>
                    </a:p>
                  </a:txBody>
                  <a:tcPr marL="18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Investitionen/Betriebsmittel (</a:t>
                      </a:r>
                      <a:r>
                        <a:rPr kumimoji="0" lang="de-DE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nicht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förderfähig Personal-/ Barausgaben/Bauinvestition)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erstmalige Neugründung/Übernahme</a:t>
                      </a: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10.000 bei mind. 15.000 Ausgaben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Wichtig: 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Antragstellung </a:t>
                      </a:r>
                      <a:r>
                        <a:rPr kumimoji="0" lang="de-DE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über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Handwerks-kammer / Gründung </a:t>
                      </a:r>
                      <a:r>
                        <a:rPr kumimoji="0" lang="de-DE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nach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Bewilligung</a:t>
                      </a: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98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Investition</a:t>
                      </a: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GRW</a:t>
                      </a:r>
                    </a:p>
                  </a:txBody>
                  <a:tcPr marL="18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KMU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Nicht-KMU m.E.</a:t>
                      </a:r>
                    </a:p>
                  </a:txBody>
                  <a:tcPr marL="18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Sachkosten (z.B. Neubau/neue Maschine) </a:t>
                      </a:r>
                      <a:r>
                        <a:rPr kumimoji="0" lang="de-DE" sz="9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oder</a:t>
                      </a: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 bis 30% </a:t>
                      </a:r>
                      <a:r>
                        <a:rPr kumimoji="0" lang="de-DE" sz="9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oder</a:t>
                      </a: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9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Lohnkosten</a:t>
                      </a: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 bis 15%</a:t>
                      </a: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4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18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Fördervoraussetzungen 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betriebsstättenbezogen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a) Förderfähigkeit des Unternehmens²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b) Förderfähigkeit der Investition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c) Schaffung/Sicherung Dauerarbeitsplätze</a:t>
                      </a: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868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Sachsen-Anhalt Energie</a:t>
                      </a: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KMU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Nicht-KMU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kommunale Eigenbetriebe</a:t>
                      </a:r>
                    </a:p>
                  </a:txBody>
                  <a:tcPr marL="18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Energieeffizienzmaßnahmen/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Maßn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z. Nutzung erneuerbare Energien/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Energiesparcontracting</a:t>
                      </a: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Fördervoraussetzungen: </a:t>
                      </a:r>
                      <a:b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a) Mindestinvestitionsvolumen (10T€ / 100T€)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b) Verhältnis Energieeinsparung &lt;-&gt; Zuschuss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 c) Nachweis Energieaudit/-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managementsystem</a:t>
                      </a: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 bis 50%, max. 200.000 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CC"/>
                          </a:solidFill>
                          <a:effectLst/>
                          <a:latin typeface="Verdana" pitchFamily="34" charset="0"/>
                        </a:rPr>
                        <a:t>(De-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99CC"/>
                          </a:solidFill>
                          <a:effectLst/>
                          <a:latin typeface="Verdana" pitchFamily="34" charset="0"/>
                        </a:rPr>
                        <a:t>minimis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CC"/>
                          </a:solidFill>
                          <a:effectLst/>
                          <a:latin typeface="Verdana" pitchFamily="34" charset="0"/>
                        </a:rPr>
                        <a:t>!)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Wichtig: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wenn 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CC"/>
                          </a:solidFill>
                          <a:effectLst/>
                          <a:latin typeface="Verdana" pitchFamily="34" charset="0"/>
                        </a:rPr>
                        <a:t>Förderung &gt; 200.000,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dann nur Investitions</a:t>
                      </a:r>
                      <a:r>
                        <a:rPr kumimoji="0" lang="de-DE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mehr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kosten in Höhe von  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35 bis 70%, max. 500.000 </a:t>
                      </a: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8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6585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marL="36000" marR="3600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Sachsen-Anhalt DIGITAL</a:t>
                      </a: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Verdana" pitchFamily="34" charset="0"/>
                        </a:rPr>
                        <a:t>³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(Digital </a:t>
                      </a:r>
                      <a:r>
                        <a:rPr kumimoji="0" lang="de-DE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Creativity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natürliche Person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KMU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Nicht-KMU</a:t>
                      </a:r>
                    </a:p>
                  </a:txBody>
                  <a:tcPr marL="18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innovative, audiovisuelle Medienproduktion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(z.B. Apps, Internetseiten, Software)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Personal-/Sachausgaben für 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Projektentwicklung/Produktion/Vertrieb</a:t>
                      </a: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bis 90%, max. 130.000, Projekt: max. 3Jahre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Projektentwicklung: max. 20.000 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Produktion: max. 100.000 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Vertrieb: max. 10.000</a:t>
                      </a: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21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¹ Für die Inanspruchnahme dieser Fördermöglichkeiten ist vom Gründer der Kontakt zum jeweiligen Träger des Programms aufzunehmen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² GRW-förderfähiges Unternehmen (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Positivliste des Koordinierungsrahmens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genannt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und </a:t>
                      </a:r>
                      <a:r>
                        <a:rPr lang="de-DE" sz="800" u="sng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kein</a:t>
                      </a:r>
                      <a:r>
                        <a:rPr lang="de-DE" sz="800" u="sng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Förderungsausschluss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in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den landesspezifischen Regelungen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zur GRW)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³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lang="de-DE" sz="800" b="0" baseline="0" dirty="0" smtClean="0">
                          <a:solidFill>
                            <a:srgbClr val="C00000"/>
                          </a:solidFill>
                          <a:latin typeface="Verdana" pitchFamily="34" charset="0"/>
                          <a:cs typeface="Arial" charset="0"/>
                        </a:rPr>
                        <a:t>derzeit Antragsstopp für den Programmteil Digital </a:t>
                      </a:r>
                      <a:r>
                        <a:rPr lang="de-DE" sz="800" b="0" baseline="0" dirty="0" err="1" smtClean="0">
                          <a:solidFill>
                            <a:srgbClr val="C00000"/>
                          </a:solidFill>
                          <a:latin typeface="Verdana" pitchFamily="34" charset="0"/>
                          <a:cs typeface="Arial" charset="0"/>
                        </a:rPr>
                        <a:t>Creativity</a:t>
                      </a:r>
                      <a:endParaRPr lang="de-DE" sz="800" b="0" dirty="0" smtClean="0">
                        <a:solidFill>
                          <a:schemeClr val="bg1"/>
                        </a:solidFill>
                        <a:latin typeface="Verdana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lang="de-DE" sz="8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Abkürzungen: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lang="de-DE" sz="8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m.E.</a:t>
                      </a:r>
                      <a:r>
                        <a:rPr lang="de-DE" sz="8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= mit Einschränkungen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; </a:t>
                      </a:r>
                      <a:r>
                        <a:rPr lang="de-DE" sz="8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D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= De-</a:t>
                      </a:r>
                      <a:r>
                        <a:rPr lang="de-DE" sz="800" dirty="0" err="1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minimis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; </a:t>
                      </a:r>
                      <a:r>
                        <a:rPr lang="de-DE" sz="8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KMU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=Kleine/mittlere Unternehmen: bis 249 Mitarbeiter 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und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50 Mio. Umsatz </a:t>
                      </a:r>
                      <a:r>
                        <a:rPr lang="de-DE" sz="800" b="0" i="1" u="sng" dirty="0" smtClean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oder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43 Mio. Bilanzsumme</a:t>
                      </a:r>
                      <a:endParaRPr lang="de-DE" sz="800" dirty="0" smtClean="0">
                        <a:solidFill>
                          <a:schemeClr val="bg1"/>
                        </a:solidFill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360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C5D54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C5D54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C5D54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C5D54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68313" y="311150"/>
            <a:ext cx="8035925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41499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88299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24499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76599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1A2C65"/>
                </a:solidFill>
              </a:rPr>
              <a:t>Zuschussprogramme </a:t>
            </a:r>
            <a:r>
              <a:rPr lang="de-DE" dirty="0" smtClean="0">
                <a:solidFill>
                  <a:srgbClr val="1A2C65"/>
                </a:solidFill>
              </a:rPr>
              <a:t>(Gewerbe)</a:t>
            </a:r>
            <a:endParaRPr lang="de-DE" sz="1600" kern="0" dirty="0" smtClean="0">
              <a:solidFill>
                <a:srgbClr val="1A2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6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1" name="Rectangle 8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908050"/>
            <a:ext cx="8220075" cy="439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200"/>
              </a:spcBef>
              <a:buFontTx/>
              <a:buNone/>
            </a:pPr>
            <a:endParaRPr lang="de-DE" b="0" smtClean="0"/>
          </a:p>
          <a:p>
            <a:pPr eaLnBrk="1" hangingPunct="1">
              <a:lnSpc>
                <a:spcPct val="80000"/>
              </a:lnSpc>
              <a:spcBef>
                <a:spcPts val="200"/>
              </a:spcBef>
              <a:buFontTx/>
              <a:buNone/>
            </a:pPr>
            <a:endParaRPr lang="de-DE" b="0" smtClean="0"/>
          </a:p>
        </p:txBody>
      </p:sp>
      <p:graphicFrame>
        <p:nvGraphicFramePr>
          <p:cNvPr id="637027" name="Group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2328"/>
              </p:ext>
            </p:extLst>
          </p:nvPr>
        </p:nvGraphicFramePr>
        <p:xfrm>
          <a:off x="37723" y="1037235"/>
          <a:ext cx="9072236" cy="5128068"/>
        </p:xfrm>
        <a:graphic>
          <a:graphicData uri="http://schemas.openxmlformats.org/drawingml/2006/table">
            <a:tbl>
              <a:tblPr/>
              <a:tblGrid>
                <a:gridCol w="10058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23"/>
                <a:gridCol w="11521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25790"/>
              </a:tblGrid>
              <a:tr h="328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Themen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Programm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(Stand 16.03.18)</a:t>
                      </a:r>
                      <a:endParaRPr kumimoji="0" lang="de-DE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0" marB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Wer?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Was?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Wieviel? </a:t>
                      </a: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(absolut in Euro)</a:t>
                      </a: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533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Innovation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Forschung u. Entwicklung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Wissens- und Technologie-transfer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KMU¹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Innovationsberatungsdienste 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(techn./technolog. 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Innovationsmittler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innovationsunterstützende 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Dienstleistg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bis 75%,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min. 500/1.000/3.000 je nach Dienstleistung, max. 200.000/KMU innerhalb von 3 Jahren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68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FuE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-Projektförderung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KMU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Nicht-KMU m.E.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Forschungs-einrichtungen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Hochschulen S-A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Personalausgaben </a:t>
                      </a:r>
                      <a:r>
                        <a:rPr kumimoji="0" lang="de-DE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und</a:t>
                      </a:r>
                    </a:p>
                    <a:p>
                      <a:pPr marL="182563" marR="0" lvl="0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Sach-/Drittleistungsausgaben </a:t>
                      </a:r>
                      <a:r>
                        <a:rPr kumimoji="0" lang="de-DE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für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: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25 bis 100%, max. 500.000 pro (Teil-)Projekt und Zuwendungsempfänger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68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Industrielle Forschung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Experimentelle Entwicklung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Patent-/gewerbliche Schutzrechte 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(nur KMU i.R. eines </a:t>
                      </a:r>
                      <a:r>
                        <a:rPr kumimoji="0" lang="de-DE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FuE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-Projekts)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Prozess- und Organisationsinnovation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50% max. 25.000 pro (Teil-)Projekt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 bis 50%</a:t>
                      </a:r>
                    </a:p>
                  </a:txBody>
                  <a:tcPr marL="3600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92">
                <a:tc row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Fachkräfte-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sicherung</a:t>
                      </a: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Sachsen-Anhalt Weiterbildung Betrieb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KMU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Nicht-KMU m.E.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Betriebliche Weiterbildung (Seminare)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inkl. Reise-/Übernachtungskosten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 bis 80%, min. 1.000 Seminarkosten/Projekt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8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endParaRPr kumimoji="0" lang="de-DE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Zusatzqualifikation für Auszubildende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inkl. Reise-/Übernachtungskosten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40 bis 80%, min. 1.000 Seminarkosten/Projekt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689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Personal- und Organisationsentwicklung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(KMU ab 10. Beschäftigte)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 bis 80%, max. 10 Tage je 1.000 (∑ 10.000)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Beraterlistung 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44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Antragsfrist: min. 6 Wochen vor Anmeldung, 3 Angebote verschiedener Anbieter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692229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Innovations-assistent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KMU¹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Personalausgaben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Fördervoraussetzungen: 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/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a) neuer Dauerarbeitsplatz 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b) Hochschulabsolvent 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c) neues Tätigkeitsfeld im Unternehmen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bis 50%, max. 2.500/Monat für max. 24 Monate und max. 2 Assistenten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92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Marketing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Messe-beteiligungen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KMU, im Bereich: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prod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Gewerbe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Handwerk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Dienstleister m.E.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Standmiete/-betrieb/-bau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Katalogeintrag,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Dolmetscher (max. 1.000),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Infomaterial (min. 500 bis max. 1.000 ),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Transport (min. 500)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75%, mind. 2.000/Gründer mind. 1.000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- max.   8.000/Inland (Gründer bis 12.000)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- max. 16.000/Ausland (Gründer bis 24.000)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für max. 3 Besuche/Jahr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AUMA-Listung d. Messe (</a:t>
                      </a:r>
                      <a:r>
                        <a:rPr kumimoji="0" lang="de-DE" sz="9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nur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national/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internat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.)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6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Beratung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Beratg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.-</a:t>
                      </a:r>
                      <a:r>
                        <a:rPr kumimoji="0" lang="de-DE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sprogr</a:t>
                      </a: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. </a:t>
                      </a:r>
                      <a:b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für Unternehmer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KMU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Beratung 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(8 Themengebiete)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bis 50%, max. 4.500/Beratungsprojekt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900" dirty="0" smtClean="0"/>
                        <a:t>   (15 Tagewerke zu</a:t>
                      </a:r>
                      <a:r>
                        <a:rPr lang="de-DE" sz="900" baseline="0" dirty="0" smtClean="0"/>
                        <a:t> </a:t>
                      </a:r>
                      <a:r>
                        <a:rPr lang="de-DE" sz="900" dirty="0" smtClean="0"/>
                        <a:t>max. 300/TW)</a:t>
                      </a: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53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Netzwerke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marL="36000" marR="360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Cross Innovation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KMU </a:t>
                      </a: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(i.d.R. ≥ 5) aus Kreativwirtschaft/ kreatives Handwerk</a:t>
                      </a: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Netzwerktätigkeit zur Entwicklung innovativer Produkte/Dienstleistungen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Personal-/Sachausgaben                             (Details siehe Merkblatt)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bis 90%, bei einer </a:t>
                      </a:r>
                      <a:r>
                        <a:rPr lang="de-DE" sz="900" dirty="0" smtClean="0"/>
                        <a:t>Projektlaufzeit</a:t>
                      </a:r>
                      <a:r>
                        <a:rPr lang="de-DE" sz="900" baseline="0" dirty="0" smtClean="0"/>
                        <a:t> von</a:t>
                      </a:r>
                      <a:br>
                        <a:rPr lang="de-DE" sz="900" baseline="0" dirty="0" smtClean="0"/>
                      </a:br>
                      <a:r>
                        <a:rPr lang="de-DE" sz="900" baseline="0" dirty="0" smtClean="0"/>
                        <a:t> ≤</a:t>
                      </a:r>
                      <a:r>
                        <a:rPr lang="de-DE" sz="900" dirty="0" smtClean="0"/>
                        <a:t>12 Monate min. 30.000,</a:t>
                      </a:r>
                      <a:r>
                        <a:rPr lang="de-DE" sz="900" baseline="0" dirty="0" smtClean="0"/>
                        <a:t>  </a:t>
                      </a:r>
                      <a:r>
                        <a:rPr lang="de-DE" sz="900" dirty="0" smtClean="0"/>
                        <a:t>max. 65.000</a:t>
                      </a:r>
                      <a:r>
                        <a:rPr lang="de-DE" sz="900" baseline="0" dirty="0" smtClean="0"/>
                        <a:t> </a:t>
                      </a:r>
                      <a:br>
                        <a:rPr lang="de-DE" sz="900" baseline="0" dirty="0" smtClean="0"/>
                      </a:br>
                      <a:r>
                        <a:rPr lang="de-DE" sz="900" baseline="0" dirty="0" smtClean="0"/>
                        <a:t> &gt;</a:t>
                      </a:r>
                      <a:r>
                        <a:rPr lang="de-DE" sz="900" dirty="0" smtClean="0"/>
                        <a:t>12 Monate min. 30.000,</a:t>
                      </a:r>
                      <a:r>
                        <a:rPr lang="de-DE" sz="900" baseline="0" dirty="0" smtClean="0"/>
                        <a:t>  </a:t>
                      </a:r>
                      <a:r>
                        <a:rPr lang="de-DE" sz="900" dirty="0" smtClean="0"/>
                        <a:t>max. 195.000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de-DE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max. Projektlaufzeit: 36 Monate</a:t>
                      </a:r>
                    </a:p>
                  </a:txBody>
                  <a:tcPr marL="3600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126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Tx/>
                        <a:buNone/>
                        <a:tabLst/>
                        <a:defRPr/>
                      </a:pPr>
                      <a:r>
                        <a:rPr kumimoji="0" lang="de-DE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¹ GRW-förderfähiges Unternehmen (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Positivliste des Koordinierungsrahmens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genannt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und </a:t>
                      </a:r>
                      <a:r>
                        <a:rPr lang="de-DE" sz="800" u="sng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kein</a:t>
                      </a:r>
                      <a:r>
                        <a:rPr lang="de-DE" sz="800" u="sng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Förderungsausschluss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in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den landesspezifischen Regelungen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zur GRW) </a:t>
                      </a:r>
                      <a:b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</a:br>
                      <a:r>
                        <a:rPr lang="de-DE" sz="8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Abkürzungen:</a:t>
                      </a:r>
                      <a:r>
                        <a:rPr lang="de-DE" sz="8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lang="de-DE" sz="8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m.E.</a:t>
                      </a:r>
                      <a:r>
                        <a:rPr lang="de-DE" sz="8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= mit Einschränkungen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; </a:t>
                      </a:r>
                      <a:r>
                        <a:rPr lang="de-DE" sz="800" b="1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D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= De-</a:t>
                      </a:r>
                      <a:r>
                        <a:rPr lang="de-DE" sz="800" dirty="0" err="1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minimis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;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lang="de-DE" sz="800" b="1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KMU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Verdana" pitchFamily="34" charset="0"/>
                          <a:cs typeface="Arial" charset="0"/>
                        </a:rPr>
                        <a:t>=Kleine/mittlere Unternehmen: bis 249 Mitarbeiter </a:t>
                      </a:r>
                      <a:r>
                        <a:rPr lang="de-DE" sz="800" baseline="0" dirty="0" smtClean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und 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50 Mio. Umsatz </a:t>
                      </a:r>
                      <a:r>
                        <a:rPr lang="de-DE" sz="800" b="0" i="1" u="sng" dirty="0" smtClean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oder</a:t>
                      </a:r>
                      <a:r>
                        <a:rPr lang="de-DE" sz="800" dirty="0" smtClean="0">
                          <a:solidFill>
                            <a:schemeClr val="bg1"/>
                          </a:solidFill>
                          <a:latin typeface="+mn-lt"/>
                          <a:cs typeface="Arial" charset="0"/>
                        </a:rPr>
                        <a:t> 43 Mio. Bilanzsumme</a:t>
                      </a:r>
                      <a:endParaRPr lang="de-DE" sz="800" dirty="0" smtClean="0">
                        <a:solidFill>
                          <a:schemeClr val="bg1"/>
                        </a:solidFill>
                        <a:latin typeface="Verdana" pitchFamily="34" charset="0"/>
                        <a:cs typeface="Arial" charset="0"/>
                      </a:endParaRPr>
                    </a:p>
                  </a:txBody>
                  <a:tcPr marL="3600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18C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C5D54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C5D54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6000" marR="0" marT="7200" marB="72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C5D54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468313" y="311150"/>
            <a:ext cx="8035925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5pPr>
            <a:lvl6pPr marL="441499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6pPr>
            <a:lvl7pPr marL="88299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7pPr>
            <a:lvl8pPr marL="1324499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8pPr>
            <a:lvl9pPr marL="1765998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1A2C65"/>
                </a:solidFill>
              </a:rPr>
              <a:t>Zuschussprogramme </a:t>
            </a:r>
            <a:r>
              <a:rPr lang="de-DE" dirty="0" smtClean="0">
                <a:solidFill>
                  <a:srgbClr val="1A2C65"/>
                </a:solidFill>
              </a:rPr>
              <a:t>(Gewerbe)</a:t>
            </a:r>
            <a:endParaRPr lang="de-DE" sz="1600" kern="0" dirty="0" smtClean="0">
              <a:solidFill>
                <a:srgbClr val="1A2C6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3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8313" y="311150"/>
            <a:ext cx="8035925" cy="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de-DE" dirty="0" smtClean="0">
                <a:solidFill>
                  <a:srgbClr val="1A2C65"/>
                </a:solidFill>
                <a:latin typeface="+mn-lt"/>
              </a:rPr>
              <a:t>Investitionsbank Sachsen-Anhalt</a:t>
            </a:r>
            <a:endParaRPr lang="de-DE" sz="1600" dirty="0" smtClean="0">
              <a:solidFill>
                <a:srgbClr val="1A2C65"/>
              </a:solidFill>
              <a:latin typeface="+mn-lt"/>
            </a:endParaRPr>
          </a:p>
        </p:txBody>
      </p:sp>
      <p:sp>
        <p:nvSpPr>
          <p:cNvPr id="31748" name="Rectangle 8"/>
          <p:cNvSpPr txBox="1">
            <a:spLocks noChangeArrowheads="1"/>
          </p:cNvSpPr>
          <p:nvPr/>
        </p:nvSpPr>
        <p:spPr bwMode="auto">
          <a:xfrm>
            <a:off x="455613" y="1195388"/>
            <a:ext cx="7723187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-355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endParaRPr lang="de-DE" sz="3200" dirty="0" smtClean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algn="ctr" eaLnBrk="0" fontAlgn="base" hangingPunct="0">
              <a:spcBef>
                <a:spcPts val="12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de-DE" sz="3200" dirty="0" smtClean="0">
                <a:solidFill>
                  <a:srgbClr val="000000"/>
                </a:solidFill>
                <a:latin typeface="Verdana"/>
                <a:cs typeface="Arial" charset="0"/>
              </a:rPr>
              <a:t>IB Darlehensp</a:t>
            </a:r>
            <a:r>
              <a:rPr lang="de-DE" sz="3200" dirty="0" smtClean="0">
                <a:solidFill>
                  <a:srgbClr val="000000"/>
                </a:solidFill>
                <a:latin typeface="Verdana"/>
                <a:cs typeface="Arial" charset="0"/>
              </a:rPr>
              <a:t>rodukte</a:t>
            </a:r>
            <a:endParaRPr lang="de-DE" sz="3200" dirty="0" smtClean="0">
              <a:solidFill>
                <a:srgbClr val="000000"/>
              </a:solidFill>
              <a:latin typeface="Verdana"/>
              <a:cs typeface="Arial" charset="0"/>
            </a:endParaRPr>
          </a:p>
          <a:p>
            <a:pPr eaLnBrk="0" fontAlgn="base" hangingPunct="0">
              <a:spcBef>
                <a:spcPts val="1200"/>
              </a:spcBef>
              <a:spcAft>
                <a:spcPct val="0"/>
              </a:spcAft>
            </a:pPr>
            <a:endParaRPr lang="de-DE" sz="14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eaLnBrk="0" fontAlgn="base" hangingPunct="0">
              <a:spcBef>
                <a:spcPts val="200"/>
              </a:spcBef>
              <a:spcAft>
                <a:spcPct val="0"/>
              </a:spcAft>
            </a:pPr>
            <a:endParaRPr lang="de-DE" sz="1400" dirty="0">
              <a:solidFill>
                <a:srgbClr val="000000"/>
              </a:solidFill>
              <a:latin typeface="Arial Narrow" pitchFamily="34" charset="0"/>
              <a:cs typeface="Arial" charset="0"/>
            </a:endParaRPr>
          </a:p>
          <a:p>
            <a:pPr eaLnBrk="0" fontAlgn="base" hangingPunct="0">
              <a:spcBef>
                <a:spcPts val="200"/>
              </a:spcBef>
              <a:spcAft>
                <a:spcPct val="0"/>
              </a:spcAft>
            </a:pPr>
            <a:endParaRPr lang="de-DE" sz="1400" b="1" dirty="0">
              <a:solidFill>
                <a:srgbClr val="003467"/>
              </a:solidFill>
              <a:latin typeface="Arial Narrow" pitchFamily="34" charset="0"/>
              <a:cs typeface="Arial" charset="0"/>
            </a:endParaRPr>
          </a:p>
          <a:p>
            <a:pPr eaLnBrk="0" fontAlgn="base" hangingPunct="0">
              <a:spcBef>
                <a:spcPts val="200"/>
              </a:spcBef>
              <a:spcAft>
                <a:spcPct val="0"/>
              </a:spcAft>
            </a:pPr>
            <a:endParaRPr lang="de-DE" sz="1400" b="1" dirty="0">
              <a:solidFill>
                <a:srgbClr val="003467"/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äsentationsvorlage IB 2007 8508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olgeseiten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Präsentationsvorlage IB 2007 8508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Folgeseiten mit LSA- &amp; EU-Logo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~0555119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 1">
      <a:majorFont>
        <a:latin typeface="Arial Narrow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Folgeseiten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Folgeseiten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629DD1"/>
          </a:solidFill>
        </a:ln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hemeClr val="accent1">
            <a:hueOff val="0"/>
            <a:satOff val="0"/>
            <a:lumOff val="0"/>
            <a:alphaOff val="0"/>
          </a:schemeClr>
        </a:fillRef>
        <a:effectRef idx="0">
          <a:schemeClr val="accent1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Folgeseiten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olgeseiten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äsentationsvorlage IB 2007 8508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räsentationsvorlage IB 2007 8508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Präsentationsvorlage IB 2007 8508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Präsentationsvorlage IB 2007 8508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Präsentationsvorlage IB 2007 8508">
  <a:themeElements>
    <a:clrScheme name="1_Präsentationsvorlage IB 2007 85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äsentationsvorlage IB 2007 850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äsentationsvorlage IB 2007 85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äsentationsvorlage IB 2007 85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äsentationsvorlage IB 2007 85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1612</Words>
  <Application>Microsoft Office PowerPoint</Application>
  <PresentationFormat>Bildschirmpräsentation (4:3)</PresentationFormat>
  <Paragraphs>450</Paragraphs>
  <Slides>13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15</vt:i4>
      </vt:variant>
      <vt:variant>
        <vt:lpstr>Folientitel</vt:lpstr>
      </vt:variant>
      <vt:variant>
        <vt:i4>13</vt:i4>
      </vt:variant>
    </vt:vector>
  </HeadingPairs>
  <TitlesOfParts>
    <vt:vector size="28" baseType="lpstr">
      <vt:lpstr>1_Präsentationsvorlage IB 2007 8508</vt:lpstr>
      <vt:lpstr>2_Folgeseiten</vt:lpstr>
      <vt:lpstr>1_Folgeseiten</vt:lpstr>
      <vt:lpstr>2_Präsentationsvorlage IB 2007 8508</vt:lpstr>
      <vt:lpstr>1_Benutzerdefiniertes Design</vt:lpstr>
      <vt:lpstr>5_Präsentationsvorlage IB 2007 8508</vt:lpstr>
      <vt:lpstr>4_Präsentationsvorlage IB 2007 8508</vt:lpstr>
      <vt:lpstr>6_Präsentationsvorlage IB 2007 8508</vt:lpstr>
      <vt:lpstr>3_Präsentationsvorlage IB 2007 8508</vt:lpstr>
      <vt:lpstr>Folgeseiten</vt:lpstr>
      <vt:lpstr>7_Präsentationsvorlage IB 2007 8508</vt:lpstr>
      <vt:lpstr>Folgeseiten mit LSA- &amp; EU-Logo</vt:lpstr>
      <vt:lpstr>~0555119</vt:lpstr>
      <vt:lpstr>3_Folgeseiten</vt:lpstr>
      <vt:lpstr>4_Folgeseiten</vt:lpstr>
      <vt:lpstr>Die Investitionsbank Sachsen-Anhalt – Ihr Förderdienstleister</vt:lpstr>
      <vt:lpstr>IB – zentrale Finanzierungs- und Förderbank des Landes</vt:lpstr>
      <vt:lpstr>PowerPoint-Präsentation</vt:lpstr>
      <vt:lpstr>Förderbank für Sachsen-Anhalt</vt:lpstr>
      <vt:lpstr>PowerPoint-Präsentation</vt:lpstr>
      <vt:lpstr>Investitionsbank Sachsen-Anhalt</vt:lpstr>
      <vt:lpstr>PowerPoint-Präsentation</vt:lpstr>
      <vt:lpstr>PowerPoint-Präsentation</vt:lpstr>
      <vt:lpstr>Investitionsbank Sachsen-Anhalt</vt:lpstr>
      <vt:lpstr>Förderintention in Kooperation</vt:lpstr>
      <vt:lpstr>PowerPoint-Präsentation</vt:lpstr>
      <vt:lpstr>PowerPoint-Präsentation</vt:lpstr>
      <vt:lpstr>PowerPoint-Präsentation</vt:lpstr>
    </vt:vector>
  </TitlesOfParts>
  <Company>Investitionsbank Sachsen-Anhalt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1608, Leupold Andreas</dc:creator>
  <cp:lastModifiedBy>1959, Knabe Sebastian</cp:lastModifiedBy>
  <cp:revision>843</cp:revision>
  <cp:lastPrinted>2018-03-15T06:56:54Z</cp:lastPrinted>
  <dcterms:created xsi:type="dcterms:W3CDTF">2015-08-18T13:40:13Z</dcterms:created>
  <dcterms:modified xsi:type="dcterms:W3CDTF">2018-08-23T09:13:31Z</dcterms:modified>
</cp:coreProperties>
</file>